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01" r:id="rId2"/>
    <p:sldId id="302" r:id="rId3"/>
    <p:sldId id="309" r:id="rId4"/>
    <p:sldId id="363" r:id="rId5"/>
    <p:sldId id="365" r:id="rId6"/>
    <p:sldId id="366" r:id="rId7"/>
    <p:sldId id="368" r:id="rId8"/>
    <p:sldId id="369" r:id="rId9"/>
    <p:sldId id="370" r:id="rId10"/>
    <p:sldId id="371" r:id="rId11"/>
    <p:sldId id="277" r:id="rId12"/>
    <p:sldId id="372" r:id="rId13"/>
    <p:sldId id="373" r:id="rId14"/>
    <p:sldId id="284" r:id="rId15"/>
    <p:sldId id="286" r:id="rId16"/>
    <p:sldId id="287" r:id="rId17"/>
    <p:sldId id="288" r:id="rId18"/>
    <p:sldId id="289" r:id="rId19"/>
    <p:sldId id="290" r:id="rId20"/>
    <p:sldId id="291" r:id="rId21"/>
    <p:sldId id="337" r:id="rId22"/>
    <p:sldId id="339" r:id="rId23"/>
    <p:sldId id="343" r:id="rId24"/>
    <p:sldId id="344" r:id="rId25"/>
    <p:sldId id="345" r:id="rId26"/>
    <p:sldId id="346" r:id="rId27"/>
    <p:sldId id="347" r:id="rId28"/>
    <p:sldId id="348" r:id="rId29"/>
    <p:sldId id="349" r:id="rId30"/>
    <p:sldId id="350" r:id="rId31"/>
    <p:sldId id="351" r:id="rId32"/>
    <p:sldId id="352" r:id="rId33"/>
    <p:sldId id="353" r:id="rId34"/>
    <p:sldId id="354" r:id="rId35"/>
    <p:sldId id="355" r:id="rId36"/>
    <p:sldId id="356" r:id="rId37"/>
    <p:sldId id="357" r:id="rId38"/>
    <p:sldId id="358" r:id="rId39"/>
    <p:sldId id="359" r:id="rId40"/>
    <p:sldId id="360" r:id="rId41"/>
    <p:sldId id="374" r:id="rId42"/>
    <p:sldId id="375" r:id="rId43"/>
    <p:sldId id="376" r:id="rId44"/>
    <p:sldId id="377" r:id="rId45"/>
    <p:sldId id="378" r:id="rId46"/>
    <p:sldId id="379" r:id="rId47"/>
    <p:sldId id="380" r:id="rId48"/>
    <p:sldId id="381" r:id="rId49"/>
    <p:sldId id="382" r:id="rId50"/>
    <p:sldId id="383" r:id="rId51"/>
    <p:sldId id="384" r:id="rId52"/>
    <p:sldId id="385" r:id="rId53"/>
    <p:sldId id="386" r:id="rId54"/>
    <p:sldId id="336"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3" d="100"/>
          <a:sy n="43" d="100"/>
        </p:scale>
        <p:origin x="82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package" Target="../embeddings/Microsoft_Excel_Worksheet4.xlsx"/><Relationship Id="rId4" Type="http://schemas.openxmlformats.org/officeDocument/2006/relationships/image" Target="../media/image8.jpe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package" Target="../embeddings/Microsoft_Excel_Worksheet5.xlsx"/><Relationship Id="rId4" Type="http://schemas.openxmlformats.org/officeDocument/2006/relationships/image" Target="../media/image8.jpeg"/></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Zonguldak İli İşgücü Piyasası Göstergeleri 2010-2013</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3534999872588747"/>
          <c:y val="0.13249736831024461"/>
          <c:w val="0.73928072097783892"/>
          <c:h val="0.46455570059090212"/>
        </c:manualLayout>
      </c:layout>
      <c:bar3DChart>
        <c:barDir val="bar"/>
        <c:grouping val="clustered"/>
        <c:varyColors val="0"/>
        <c:ser>
          <c:idx val="0"/>
          <c:order val="0"/>
          <c:tx>
            <c:strRef>
              <c:f>Sayfa1!$B$4</c:f>
              <c:strCache>
                <c:ptCount val="1"/>
                <c:pt idx="0">
                  <c:v>İşgücüne Katılım Oranı</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Sayfa1!$C$3:$F$3</c:f>
              <c:numCache>
                <c:formatCode>General</c:formatCode>
                <c:ptCount val="4"/>
                <c:pt idx="0">
                  <c:v>2010</c:v>
                </c:pt>
                <c:pt idx="1">
                  <c:v>2011</c:v>
                </c:pt>
                <c:pt idx="2">
                  <c:v>2012</c:v>
                </c:pt>
                <c:pt idx="3">
                  <c:v>2013</c:v>
                </c:pt>
              </c:numCache>
            </c:numRef>
          </c:cat>
          <c:val>
            <c:numRef>
              <c:f>Sayfa1!$C$4:$F$4</c:f>
              <c:numCache>
                <c:formatCode>General</c:formatCode>
                <c:ptCount val="4"/>
                <c:pt idx="0">
                  <c:v>52.2</c:v>
                </c:pt>
                <c:pt idx="1">
                  <c:v>56.1</c:v>
                </c:pt>
                <c:pt idx="2">
                  <c:v>57.4</c:v>
                </c:pt>
                <c:pt idx="3">
                  <c:v>55.3</c:v>
                </c:pt>
              </c:numCache>
            </c:numRef>
          </c:val>
        </c:ser>
        <c:ser>
          <c:idx val="1"/>
          <c:order val="1"/>
          <c:tx>
            <c:strRef>
              <c:f>Sayfa1!$B$5</c:f>
              <c:strCache>
                <c:ptCount val="1"/>
                <c:pt idx="0">
                  <c:v>İşsizlik Oranı</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Sayfa1!$C$3:$F$3</c:f>
              <c:numCache>
                <c:formatCode>General</c:formatCode>
                <c:ptCount val="4"/>
                <c:pt idx="0">
                  <c:v>2010</c:v>
                </c:pt>
                <c:pt idx="1">
                  <c:v>2011</c:v>
                </c:pt>
                <c:pt idx="2">
                  <c:v>2012</c:v>
                </c:pt>
                <c:pt idx="3">
                  <c:v>2013</c:v>
                </c:pt>
              </c:numCache>
            </c:numRef>
          </c:cat>
          <c:val>
            <c:numRef>
              <c:f>Sayfa1!$C$5:$F$5</c:f>
              <c:numCache>
                <c:formatCode>General</c:formatCode>
                <c:ptCount val="4"/>
                <c:pt idx="0">
                  <c:v>10.7</c:v>
                </c:pt>
                <c:pt idx="1">
                  <c:v>8.1</c:v>
                </c:pt>
                <c:pt idx="2">
                  <c:v>7.5</c:v>
                </c:pt>
                <c:pt idx="3">
                  <c:v>7.6</c:v>
                </c:pt>
              </c:numCache>
            </c:numRef>
          </c:val>
        </c:ser>
        <c:ser>
          <c:idx val="2"/>
          <c:order val="2"/>
          <c:tx>
            <c:strRef>
              <c:f>Sayfa1!$B$6</c:f>
              <c:strCache>
                <c:ptCount val="1"/>
                <c:pt idx="0">
                  <c:v>İstihdam Oranı</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Sayfa1!$C$3:$F$3</c:f>
              <c:numCache>
                <c:formatCode>General</c:formatCode>
                <c:ptCount val="4"/>
                <c:pt idx="0">
                  <c:v>2010</c:v>
                </c:pt>
                <c:pt idx="1">
                  <c:v>2011</c:v>
                </c:pt>
                <c:pt idx="2">
                  <c:v>2012</c:v>
                </c:pt>
                <c:pt idx="3">
                  <c:v>2013</c:v>
                </c:pt>
              </c:numCache>
            </c:numRef>
          </c:cat>
          <c:val>
            <c:numRef>
              <c:f>Sayfa1!$C$6:$F$6</c:f>
              <c:numCache>
                <c:formatCode>General</c:formatCode>
                <c:ptCount val="4"/>
                <c:pt idx="0">
                  <c:v>46.6</c:v>
                </c:pt>
                <c:pt idx="1">
                  <c:v>51.6</c:v>
                </c:pt>
                <c:pt idx="2">
                  <c:v>53.1</c:v>
                </c:pt>
                <c:pt idx="3">
                  <c:v>51.2</c:v>
                </c:pt>
              </c:numCache>
            </c:numRef>
          </c:val>
        </c:ser>
        <c:dLbls>
          <c:showLegendKey val="0"/>
          <c:showVal val="1"/>
          <c:showCatName val="0"/>
          <c:showSerName val="0"/>
          <c:showPercent val="0"/>
          <c:showBubbleSize val="0"/>
        </c:dLbls>
        <c:gapWidth val="65"/>
        <c:shape val="box"/>
        <c:axId val="265936680"/>
        <c:axId val="265930800"/>
        <c:axId val="0"/>
      </c:bar3DChart>
      <c:catAx>
        <c:axId val="26593668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265930800"/>
        <c:crosses val="autoZero"/>
        <c:auto val="1"/>
        <c:lblAlgn val="ctr"/>
        <c:lblOffset val="100"/>
        <c:noMultiLvlLbl val="0"/>
      </c:catAx>
      <c:valAx>
        <c:axId val="26593080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tr-TR"/>
          </a:p>
        </c:txPr>
        <c:crossAx val="265936680"/>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1600" b="0" i="0" u="none" strike="noStrike" kern="1200" baseline="0">
                <a:solidFill>
                  <a:schemeClr val="dk1">
                    <a:lumMod val="75000"/>
                    <a:lumOff val="25000"/>
                  </a:schemeClr>
                </a:solidFill>
                <a:latin typeface="+mn-lt"/>
                <a:ea typeface="+mn-ea"/>
                <a:cs typeface="+mn-cs"/>
              </a:defRPr>
            </a:pPr>
            <a:endParaRPr lang="tr-TR"/>
          </a:p>
        </c:txPr>
      </c:dTable>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tr-T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3200" b="1" i="0" u="none" strike="noStrike" kern="1200" baseline="0">
                <a:solidFill>
                  <a:schemeClr val="dk1">
                    <a:lumMod val="75000"/>
                    <a:lumOff val="25000"/>
                  </a:schemeClr>
                </a:solidFill>
                <a:latin typeface="+mn-lt"/>
                <a:ea typeface="+mn-ea"/>
                <a:cs typeface="+mn-cs"/>
              </a:defRPr>
            </a:pPr>
            <a:r>
              <a:rPr lang="en-US" sz="3200"/>
              <a:t>Son Bir Yıl İçerisinde İstihdam Değişimi Dağılımı</a:t>
            </a:r>
          </a:p>
        </c:rich>
      </c:tx>
      <c:overlay val="0"/>
      <c:spPr>
        <a:noFill/>
        <a:ln>
          <a:noFill/>
        </a:ln>
        <a:effectLst/>
      </c:spPr>
      <c:txPr>
        <a:bodyPr rot="0" spcFirstLastPara="1" vertOverflow="ellipsis" vert="horz" wrap="square" anchor="ctr" anchorCtr="1"/>
        <a:lstStyle/>
        <a:p>
          <a:pPr algn="ctr">
            <a:defRPr sz="3200" b="1" i="0" u="none" strike="noStrike" kern="1200" baseline="0">
              <a:solidFill>
                <a:schemeClr val="dk1">
                  <a:lumMod val="75000"/>
                  <a:lumOff val="25000"/>
                </a:schemeClr>
              </a:solidFill>
              <a:latin typeface="+mn-lt"/>
              <a:ea typeface="+mn-ea"/>
              <a:cs typeface="+mn-cs"/>
            </a:defRPr>
          </a:pPr>
          <a:endParaRPr lang="tr-TR"/>
        </a:p>
      </c:txPr>
    </c:title>
    <c:autoTitleDeleted val="0"/>
    <c:view3D>
      <c:rotX val="50"/>
      <c:rotY val="23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10"/>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tr-T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Sayfa3!$C$172:$C$174</c:f>
              <c:strCache>
                <c:ptCount val="3"/>
                <c:pt idx="0">
                  <c:v>Arttı</c:v>
                </c:pt>
                <c:pt idx="1">
                  <c:v>Azaldı</c:v>
                </c:pt>
                <c:pt idx="2">
                  <c:v>Değişmedi</c:v>
                </c:pt>
              </c:strCache>
            </c:strRef>
          </c:cat>
          <c:val>
            <c:numRef>
              <c:f>Sayfa3!$D$172:$D$174</c:f>
              <c:numCache>
                <c:formatCode>General</c:formatCode>
                <c:ptCount val="3"/>
                <c:pt idx="0">
                  <c:v>21</c:v>
                </c:pt>
                <c:pt idx="1">
                  <c:v>7</c:v>
                </c:pt>
                <c:pt idx="2">
                  <c:v>49</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tr-T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baseline="0">
                <a:solidFill>
                  <a:schemeClr val="dk1">
                    <a:lumMod val="75000"/>
                    <a:lumOff val="25000"/>
                  </a:schemeClr>
                </a:solidFill>
                <a:latin typeface="+mn-lt"/>
                <a:ea typeface="+mn-ea"/>
                <a:cs typeface="+mn-cs"/>
              </a:defRPr>
            </a:pPr>
            <a:r>
              <a:rPr lang="en-US" sz="3200"/>
              <a:t>Gelecek </a:t>
            </a:r>
            <a:r>
              <a:rPr lang="tr-TR" sz="3200"/>
              <a:t>İki</a:t>
            </a:r>
            <a:r>
              <a:rPr lang="en-US" sz="3200"/>
              <a:t> Yıl İçerisinde Yatırım Eğilimi Dağılımı</a:t>
            </a:r>
          </a:p>
        </c:rich>
      </c:tx>
      <c:overlay val="0"/>
      <c:spPr>
        <a:noFill/>
        <a:ln>
          <a:noFill/>
        </a:ln>
        <a:effectLst/>
      </c:spPr>
      <c:txPr>
        <a:bodyPr rot="0" spcFirstLastPara="1" vertOverflow="ellipsis" vert="horz" wrap="square" anchor="ctr" anchorCtr="1"/>
        <a:lstStyle/>
        <a:p>
          <a:pPr>
            <a:defRPr sz="3200" b="1" i="0" u="none" strike="noStrike" kern="1200" baseline="0">
              <a:solidFill>
                <a:schemeClr val="dk1">
                  <a:lumMod val="75000"/>
                  <a:lumOff val="25000"/>
                </a:schemeClr>
              </a:solidFill>
              <a:latin typeface="+mn-lt"/>
              <a:ea typeface="+mn-ea"/>
              <a:cs typeface="+mn-cs"/>
            </a:defRPr>
          </a:pPr>
          <a:endParaRPr lang="tr-TR"/>
        </a:p>
      </c:txPr>
    </c:title>
    <c:autoTitleDeleted val="0"/>
    <c:view3D>
      <c:rotX val="50"/>
      <c:rotY val="16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explosion val="10"/>
            <c:spPr>
              <a:solidFill>
                <a:schemeClr val="accent2"/>
              </a:solidFill>
              <a:ln>
                <a:noFill/>
              </a:ln>
              <a:effectLst>
                <a:outerShdw blurRad="254000" sx="102000" sy="102000" algn="ctr" rotWithShape="0">
                  <a:prstClr val="black">
                    <a:alpha val="20000"/>
                  </a:prstClr>
                </a:outerShdw>
              </a:effectLst>
              <a:sp3d/>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tr-T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Sayfa3!$C$192:$C$193</c:f>
              <c:strCache>
                <c:ptCount val="2"/>
                <c:pt idx="0">
                  <c:v>Evet Düşünüyorum</c:v>
                </c:pt>
                <c:pt idx="1">
                  <c:v>Hayır Düşünmüyorum</c:v>
                </c:pt>
              </c:strCache>
            </c:strRef>
          </c:cat>
          <c:val>
            <c:numRef>
              <c:f>Sayfa3!$D$192:$D$193</c:f>
              <c:numCache>
                <c:formatCode>General</c:formatCode>
                <c:ptCount val="2"/>
                <c:pt idx="0">
                  <c:v>34</c:v>
                </c:pt>
                <c:pt idx="1">
                  <c:v>43</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tr-T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baseline="0">
                <a:solidFill>
                  <a:schemeClr val="dk1">
                    <a:lumMod val="75000"/>
                    <a:lumOff val="25000"/>
                  </a:schemeClr>
                </a:solidFill>
                <a:latin typeface="+mn-lt"/>
                <a:ea typeface="+mn-ea"/>
                <a:cs typeface="+mn-cs"/>
              </a:defRPr>
            </a:pPr>
            <a:r>
              <a:rPr lang="en-US" sz="3200"/>
              <a:t>Gelecek İki Yıllık Dönem İçin Personel Talebi Dağılımı</a:t>
            </a:r>
          </a:p>
        </c:rich>
      </c:tx>
      <c:overlay val="0"/>
      <c:spPr>
        <a:noFill/>
        <a:ln>
          <a:noFill/>
        </a:ln>
        <a:effectLst/>
      </c:spPr>
      <c:txPr>
        <a:bodyPr rot="0" spcFirstLastPara="1" vertOverflow="ellipsis" vert="horz" wrap="square" anchor="ctr" anchorCtr="1"/>
        <a:lstStyle/>
        <a:p>
          <a:pPr>
            <a:defRPr sz="3200" b="1" i="0" u="none" strike="noStrike" kern="1200" baseline="0">
              <a:solidFill>
                <a:schemeClr val="dk1">
                  <a:lumMod val="75000"/>
                  <a:lumOff val="25000"/>
                </a:schemeClr>
              </a:solidFill>
              <a:latin typeface="+mn-lt"/>
              <a:ea typeface="+mn-ea"/>
              <a:cs typeface="+mn-cs"/>
            </a:defRPr>
          </a:pPr>
          <a:endParaRPr lang="tr-TR"/>
        </a:p>
      </c:txPr>
    </c:title>
    <c:autoTitleDeleted val="0"/>
    <c:view3D>
      <c:rotX val="50"/>
      <c:rotY val="17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205854476523768E-2"/>
          <c:y val="0.20810185185185184"/>
          <c:w val="0.75410509473986986"/>
          <c:h val="0.79189814814814818"/>
        </c:manualLayout>
      </c:layout>
      <c:pie3DChart>
        <c:varyColors val="1"/>
        <c:ser>
          <c:idx val="0"/>
          <c:order val="0"/>
          <c:dPt>
            <c:idx val="0"/>
            <c:bubble3D val="0"/>
            <c:explosion val="1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tr-T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Sayfa3!$C$229:$C$230</c:f>
              <c:strCache>
                <c:ptCount val="2"/>
                <c:pt idx="0">
                  <c:v>Personel Artırımı Düşünüyorum</c:v>
                </c:pt>
                <c:pt idx="1">
                  <c:v>Personel Artırımı Düşünmüyorum</c:v>
                </c:pt>
              </c:strCache>
            </c:strRef>
          </c:cat>
          <c:val>
            <c:numRef>
              <c:f>Sayfa3!$D$229:$D$230</c:f>
              <c:numCache>
                <c:formatCode>General</c:formatCode>
                <c:ptCount val="2"/>
                <c:pt idx="0">
                  <c:v>31</c:v>
                </c:pt>
                <c:pt idx="1">
                  <c:v>46</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tr-T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all" spc="120" normalizeH="0" baseline="0">
                <a:solidFill>
                  <a:schemeClr val="dk1"/>
                </a:solidFill>
                <a:latin typeface="+mn-lt"/>
                <a:ea typeface="+mn-ea"/>
                <a:cs typeface="+mn-cs"/>
              </a:defRPr>
            </a:pPr>
            <a:r>
              <a:rPr lang="en-US" sz="1400"/>
              <a:t>TR81 Bölgesi Enflasyon Oranı (</a:t>
            </a:r>
            <a:r>
              <a:rPr lang="tr-TR" sz="1400"/>
              <a:t>Tüketici Fiyat Endeksi Bir Önceki Yılın Aralık Ayına Göre Kümalatif)</a:t>
            </a:r>
            <a:endParaRPr lang="en-US" sz="1400"/>
          </a:p>
        </c:rich>
      </c:tx>
      <c:overlay val="0"/>
      <c:spPr>
        <a:noFill/>
        <a:ln>
          <a:noFill/>
        </a:ln>
        <a:effectLst/>
      </c:spPr>
      <c:txPr>
        <a:bodyPr rot="0" spcFirstLastPara="1" vertOverflow="ellipsis" vert="horz" wrap="square" anchor="ctr" anchorCtr="1"/>
        <a:lstStyle/>
        <a:p>
          <a:pPr>
            <a:defRPr sz="1400" b="1" i="0" u="none" strike="noStrike" kern="1200" cap="all" spc="120" normalizeH="0" baseline="0">
              <a:solidFill>
                <a:schemeClr val="dk1"/>
              </a:solidFill>
              <a:latin typeface="+mn-lt"/>
              <a:ea typeface="+mn-ea"/>
              <a:cs typeface="+mn-cs"/>
            </a:defRPr>
          </a:pPr>
          <a:endParaRPr lang="tr-TR"/>
        </a:p>
      </c:txPr>
    </c:title>
    <c:autoTitleDeleted val="0"/>
    <c:plotArea>
      <c:layout>
        <c:manualLayout>
          <c:layoutTarget val="inner"/>
          <c:xMode val="edge"/>
          <c:yMode val="edge"/>
          <c:x val="5.7171458218885432E-2"/>
          <c:y val="0.16005303741177432"/>
          <c:w val="0.91659121321820458"/>
          <c:h val="0.62861925938014207"/>
        </c:manualLayout>
      </c:layout>
      <c:lineChart>
        <c:grouping val="standard"/>
        <c:varyColors val="0"/>
        <c:ser>
          <c:idx val="0"/>
          <c:order val="0"/>
          <c:tx>
            <c:strRef>
              <c:f>Sayfa1!$C$1</c:f>
              <c:strCache>
                <c:ptCount val="1"/>
                <c:pt idx="0">
                  <c:v>Türkiye</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Sayfa1!$B$2:$B$13</c:f>
              <c:strCache>
                <c:ptCount val="12"/>
                <c:pt idx="0">
                  <c:v>Ocak 2014</c:v>
                </c:pt>
                <c:pt idx="1">
                  <c:v>Şubat 2014</c:v>
                </c:pt>
                <c:pt idx="2">
                  <c:v>Mart 2014</c:v>
                </c:pt>
                <c:pt idx="3">
                  <c:v>Nisan 2014</c:v>
                </c:pt>
                <c:pt idx="4">
                  <c:v>Mayıs 2014</c:v>
                </c:pt>
                <c:pt idx="5">
                  <c:v>Haziran 2014</c:v>
                </c:pt>
                <c:pt idx="6">
                  <c:v>Temmuz 2014</c:v>
                </c:pt>
                <c:pt idx="7">
                  <c:v>Ağustos 2014</c:v>
                </c:pt>
                <c:pt idx="8">
                  <c:v>Eylül 2014</c:v>
                </c:pt>
                <c:pt idx="9">
                  <c:v>Ekim 2014</c:v>
                </c:pt>
                <c:pt idx="10">
                  <c:v>Kasım 2014</c:v>
                </c:pt>
                <c:pt idx="11">
                  <c:v>Aralık 2014 </c:v>
                </c:pt>
              </c:strCache>
            </c:strRef>
          </c:cat>
          <c:val>
            <c:numRef>
              <c:f>Sayfa1!$C$2:$C$13</c:f>
              <c:numCache>
                <c:formatCode>General</c:formatCode>
                <c:ptCount val="12"/>
                <c:pt idx="0">
                  <c:v>1.98</c:v>
                </c:pt>
                <c:pt idx="1">
                  <c:v>2.41</c:v>
                </c:pt>
                <c:pt idx="2">
                  <c:v>3.57</c:v>
                </c:pt>
                <c:pt idx="3">
                  <c:v>4.6900000000000004</c:v>
                </c:pt>
                <c:pt idx="4">
                  <c:v>5.38</c:v>
                </c:pt>
                <c:pt idx="5">
                  <c:v>5.7</c:v>
                </c:pt>
                <c:pt idx="6">
                  <c:v>6.18</c:v>
                </c:pt>
                <c:pt idx="7">
                  <c:v>6.28</c:v>
                </c:pt>
                <c:pt idx="8">
                  <c:v>6.43</c:v>
                </c:pt>
                <c:pt idx="9">
                  <c:v>8.4499999999999993</c:v>
                </c:pt>
                <c:pt idx="10">
                  <c:v>8.65</c:v>
                </c:pt>
                <c:pt idx="11">
                  <c:v>8.17</c:v>
                </c:pt>
              </c:numCache>
            </c:numRef>
          </c:val>
          <c:smooth val="0"/>
        </c:ser>
        <c:ser>
          <c:idx val="1"/>
          <c:order val="1"/>
          <c:tx>
            <c:strRef>
              <c:f>Sayfa1!$D$1</c:f>
              <c:strCache>
                <c:ptCount val="1"/>
                <c:pt idx="0">
                  <c:v>TR81 Bölgesi </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strRef>
              <c:f>Sayfa1!$B$2:$B$13</c:f>
              <c:strCache>
                <c:ptCount val="12"/>
                <c:pt idx="0">
                  <c:v>Ocak 2014</c:v>
                </c:pt>
                <c:pt idx="1">
                  <c:v>Şubat 2014</c:v>
                </c:pt>
                <c:pt idx="2">
                  <c:v>Mart 2014</c:v>
                </c:pt>
                <c:pt idx="3">
                  <c:v>Nisan 2014</c:v>
                </c:pt>
                <c:pt idx="4">
                  <c:v>Mayıs 2014</c:v>
                </c:pt>
                <c:pt idx="5">
                  <c:v>Haziran 2014</c:v>
                </c:pt>
                <c:pt idx="6">
                  <c:v>Temmuz 2014</c:v>
                </c:pt>
                <c:pt idx="7">
                  <c:v>Ağustos 2014</c:v>
                </c:pt>
                <c:pt idx="8">
                  <c:v>Eylül 2014</c:v>
                </c:pt>
                <c:pt idx="9">
                  <c:v>Ekim 2014</c:v>
                </c:pt>
                <c:pt idx="10">
                  <c:v>Kasım 2014</c:v>
                </c:pt>
                <c:pt idx="11">
                  <c:v>Aralık 2014 </c:v>
                </c:pt>
              </c:strCache>
            </c:strRef>
          </c:cat>
          <c:val>
            <c:numRef>
              <c:f>Sayfa1!$D$2:$D$13</c:f>
              <c:numCache>
                <c:formatCode>General</c:formatCode>
                <c:ptCount val="12"/>
                <c:pt idx="0">
                  <c:v>2.5299999999999998</c:v>
                </c:pt>
                <c:pt idx="1">
                  <c:v>2.66</c:v>
                </c:pt>
                <c:pt idx="2">
                  <c:v>3.69</c:v>
                </c:pt>
                <c:pt idx="3">
                  <c:v>4.3899999999999997</c:v>
                </c:pt>
                <c:pt idx="4">
                  <c:v>4.57</c:v>
                </c:pt>
                <c:pt idx="5">
                  <c:v>4.8099999999999996</c:v>
                </c:pt>
                <c:pt idx="6">
                  <c:v>5.98</c:v>
                </c:pt>
                <c:pt idx="7">
                  <c:v>6.63</c:v>
                </c:pt>
                <c:pt idx="8">
                  <c:v>6.78</c:v>
                </c:pt>
                <c:pt idx="9">
                  <c:v>7.96</c:v>
                </c:pt>
                <c:pt idx="10">
                  <c:v>8.0399999999999991</c:v>
                </c:pt>
                <c:pt idx="11">
                  <c:v>7.89</c:v>
                </c:pt>
              </c:numCache>
            </c:numRef>
          </c:val>
          <c:smooth val="0"/>
        </c:ser>
        <c:dLbls>
          <c:showLegendKey val="0"/>
          <c:showVal val="0"/>
          <c:showCatName val="0"/>
          <c:showSerName val="0"/>
          <c:showPercent val="0"/>
          <c:showBubbleSize val="0"/>
        </c:dLbls>
        <c:marker val="1"/>
        <c:smooth val="0"/>
        <c:axId val="265931192"/>
        <c:axId val="265931976"/>
      </c:lineChart>
      <c:catAx>
        <c:axId val="2659311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dk1"/>
                </a:solidFill>
                <a:latin typeface="+mn-lt"/>
                <a:ea typeface="+mn-ea"/>
                <a:cs typeface="+mn-cs"/>
              </a:defRPr>
            </a:pPr>
            <a:endParaRPr lang="tr-TR"/>
          </a:p>
        </c:txPr>
        <c:crossAx val="265931976"/>
        <c:crosses val="autoZero"/>
        <c:auto val="1"/>
        <c:lblAlgn val="ctr"/>
        <c:lblOffset val="100"/>
        <c:noMultiLvlLbl val="0"/>
      </c:catAx>
      <c:valAx>
        <c:axId val="265931976"/>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tr-TR"/>
          </a:p>
        </c:txPr>
        <c:crossAx val="2659311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tr-TR"/>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a:solidFill>
            <a:schemeClr val="dk1"/>
          </a:solidFill>
        </a:defRPr>
      </a:pPr>
      <a:endParaRPr lang="tr-T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r>
              <a:rPr lang="en-US" sz="2800"/>
              <a:t>EĞİTİM KADEMELERİNE GÖRE NÜFUS (TOPLAM)</a:t>
            </a:r>
          </a:p>
        </c:rich>
      </c:tx>
      <c:overlay val="0"/>
      <c:spPr>
        <a:noFill/>
        <a:ln>
          <a:noFill/>
        </a:ln>
        <a:effectLst/>
      </c:spPr>
      <c:txPr>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endParaRPr lang="tr-TR"/>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Sayfa1!$C$49</c:f>
              <c:strCache>
                <c:ptCount val="1"/>
                <c:pt idx="0">
                  <c:v>Devrek</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dk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Sayfa1!$B$50:$B$59</c:f>
              <c:strCache>
                <c:ptCount val="10"/>
                <c:pt idx="0">
                  <c:v>Okuma Yazma Bilmeyen</c:v>
                </c:pt>
                <c:pt idx="1">
                  <c:v>Okuma Yazma Bilen Okul Bitirmemiş</c:v>
                </c:pt>
                <c:pt idx="2">
                  <c:v>İlkokul Mezunu</c:v>
                </c:pt>
                <c:pt idx="3">
                  <c:v>İlköğretim Mezunu</c:v>
                </c:pt>
                <c:pt idx="4">
                  <c:v>Ortaokul veya Dengi Okul Mezunu</c:v>
                </c:pt>
                <c:pt idx="5">
                  <c:v>Lise veya Dengi Okul Mezunu</c:v>
                </c:pt>
                <c:pt idx="6">
                  <c:v>Yükekokul veya Fakülte Mezunu</c:v>
                </c:pt>
                <c:pt idx="7">
                  <c:v>Yüsek Lisans Mezunu</c:v>
                </c:pt>
                <c:pt idx="8">
                  <c:v>Doktora Mezunu </c:v>
                </c:pt>
                <c:pt idx="9">
                  <c:v>Bilinmeyen </c:v>
                </c:pt>
              </c:strCache>
            </c:strRef>
          </c:cat>
          <c:val>
            <c:numRef>
              <c:f>Sayfa1!$C$50:$C$59</c:f>
              <c:numCache>
                <c:formatCode>General</c:formatCode>
                <c:ptCount val="10"/>
                <c:pt idx="0">
                  <c:v>4991</c:v>
                </c:pt>
                <c:pt idx="1">
                  <c:v>3276</c:v>
                </c:pt>
                <c:pt idx="2">
                  <c:v>17060</c:v>
                </c:pt>
                <c:pt idx="3">
                  <c:v>7920</c:v>
                </c:pt>
                <c:pt idx="4">
                  <c:v>2153</c:v>
                </c:pt>
                <c:pt idx="5">
                  <c:v>6844</c:v>
                </c:pt>
                <c:pt idx="6">
                  <c:v>3341</c:v>
                </c:pt>
                <c:pt idx="7">
                  <c:v>148</c:v>
                </c:pt>
                <c:pt idx="8">
                  <c:v>33</c:v>
                </c:pt>
                <c:pt idx="9">
                  <c:v>1688</c:v>
                </c:pt>
              </c:numCache>
            </c:numRef>
          </c:val>
        </c:ser>
        <c:ser>
          <c:idx val="1"/>
          <c:order val="1"/>
          <c:tx>
            <c:strRef>
              <c:f>Sayfa1!$D$49</c:f>
              <c:strCache>
                <c:ptCount val="1"/>
                <c:pt idx="0">
                  <c:v>Gökçebey</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dk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Sayfa1!$B$50:$B$59</c:f>
              <c:strCache>
                <c:ptCount val="10"/>
                <c:pt idx="0">
                  <c:v>Okuma Yazma Bilmeyen</c:v>
                </c:pt>
                <c:pt idx="1">
                  <c:v>Okuma Yazma Bilen Okul Bitirmemiş</c:v>
                </c:pt>
                <c:pt idx="2">
                  <c:v>İlkokul Mezunu</c:v>
                </c:pt>
                <c:pt idx="3">
                  <c:v>İlköğretim Mezunu</c:v>
                </c:pt>
                <c:pt idx="4">
                  <c:v>Ortaokul veya Dengi Okul Mezunu</c:v>
                </c:pt>
                <c:pt idx="5">
                  <c:v>Lise veya Dengi Okul Mezunu</c:v>
                </c:pt>
                <c:pt idx="6">
                  <c:v>Yükekokul veya Fakülte Mezunu</c:v>
                </c:pt>
                <c:pt idx="7">
                  <c:v>Yüsek Lisans Mezunu</c:v>
                </c:pt>
                <c:pt idx="8">
                  <c:v>Doktora Mezunu </c:v>
                </c:pt>
                <c:pt idx="9">
                  <c:v>Bilinmeyen </c:v>
                </c:pt>
              </c:strCache>
            </c:strRef>
          </c:cat>
          <c:val>
            <c:numRef>
              <c:f>Sayfa1!$D$50:$D$59</c:f>
              <c:numCache>
                <c:formatCode>General</c:formatCode>
                <c:ptCount val="10"/>
                <c:pt idx="0">
                  <c:v>2501</c:v>
                </c:pt>
                <c:pt idx="1">
                  <c:v>1105</c:v>
                </c:pt>
                <c:pt idx="2">
                  <c:v>5746</c:v>
                </c:pt>
                <c:pt idx="3">
                  <c:v>4156</c:v>
                </c:pt>
                <c:pt idx="4">
                  <c:v>734</c:v>
                </c:pt>
                <c:pt idx="5">
                  <c:v>2426</c:v>
                </c:pt>
                <c:pt idx="6">
                  <c:v>969</c:v>
                </c:pt>
                <c:pt idx="7">
                  <c:v>29</c:v>
                </c:pt>
                <c:pt idx="8">
                  <c:v>6</c:v>
                </c:pt>
                <c:pt idx="9">
                  <c:v>342</c:v>
                </c:pt>
              </c:numCache>
            </c:numRef>
          </c:val>
        </c:ser>
        <c:dLbls>
          <c:showLegendKey val="0"/>
          <c:showVal val="1"/>
          <c:showCatName val="0"/>
          <c:showSerName val="0"/>
          <c:showPercent val="0"/>
          <c:showBubbleSize val="0"/>
        </c:dLbls>
        <c:gapWidth val="65"/>
        <c:shape val="box"/>
        <c:axId val="265934720"/>
        <c:axId val="265935112"/>
        <c:axId val="0"/>
      </c:bar3DChart>
      <c:catAx>
        <c:axId val="26593472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1" i="0" u="none" strike="noStrike" kern="1200" cap="all" baseline="0">
                <a:solidFill>
                  <a:schemeClr val="dk1">
                    <a:lumMod val="75000"/>
                    <a:lumOff val="25000"/>
                  </a:schemeClr>
                </a:solidFill>
                <a:latin typeface="+mn-lt"/>
                <a:ea typeface="+mn-ea"/>
                <a:cs typeface="+mn-cs"/>
              </a:defRPr>
            </a:pPr>
            <a:endParaRPr lang="tr-TR"/>
          </a:p>
        </c:txPr>
        <c:crossAx val="265935112"/>
        <c:crosses val="autoZero"/>
        <c:auto val="1"/>
        <c:lblAlgn val="ctr"/>
        <c:lblOffset val="100"/>
        <c:noMultiLvlLbl val="0"/>
      </c:catAx>
      <c:valAx>
        <c:axId val="26593511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tr-TR"/>
          </a:p>
        </c:txPr>
        <c:crossAx val="26593472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tr-T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600" b="1" i="0" u="none" strike="noStrike" kern="1200" spc="0" baseline="0">
                <a:solidFill>
                  <a:schemeClr val="tx1">
                    <a:lumMod val="65000"/>
                    <a:lumOff val="35000"/>
                  </a:schemeClr>
                </a:solidFill>
                <a:latin typeface="+mn-lt"/>
                <a:ea typeface="+mn-ea"/>
                <a:cs typeface="+mn-cs"/>
              </a:defRPr>
            </a:pPr>
            <a:r>
              <a:rPr lang="tr-TR" sz="3600" b="1" baseline="0" dirty="0" smtClean="0"/>
              <a:t>Devrek </a:t>
            </a:r>
            <a:r>
              <a:rPr lang="tr-TR" sz="3600" b="1" baseline="0" dirty="0"/>
              <a:t>TSO Kayıtlı Üye </a:t>
            </a:r>
            <a:r>
              <a:rPr lang="tr-TR" sz="3600" b="1" baseline="0" dirty="0" err="1"/>
              <a:t>Sektörel</a:t>
            </a:r>
            <a:r>
              <a:rPr lang="tr-TR" sz="3600" b="1" baseline="0" dirty="0"/>
              <a:t> Dağılım</a:t>
            </a:r>
            <a:endParaRPr lang="en-US" sz="3600" b="1" dirty="0"/>
          </a:p>
        </c:rich>
      </c:tx>
      <c:overlay val="0"/>
      <c:spPr>
        <a:noFill/>
        <a:ln>
          <a:noFill/>
        </a:ln>
        <a:effectLst/>
      </c:spPr>
      <c:txPr>
        <a:bodyPr rot="0" spcFirstLastPara="1" vertOverflow="ellipsis" vert="horz" wrap="square" anchor="ctr" anchorCtr="1"/>
        <a:lstStyle/>
        <a:p>
          <a:pPr>
            <a:defRPr sz="3600" b="1" i="0" u="none" strike="noStrike" kern="1200" spc="0" baseline="0">
              <a:solidFill>
                <a:schemeClr val="tx1">
                  <a:lumMod val="65000"/>
                  <a:lumOff val="35000"/>
                </a:schemeClr>
              </a:solidFill>
              <a:latin typeface="+mn-lt"/>
              <a:ea typeface="+mn-ea"/>
              <a:cs typeface="+mn-cs"/>
            </a:defRPr>
          </a:pPr>
          <a:endParaRPr lang="tr-T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solidFill>
            <a:ln>
              <a:noFill/>
            </a:ln>
            <a:effectLst>
              <a:outerShdw blurRad="50800" dist="50800" dir="5400000" algn="ctr" rotWithShape="0">
                <a:srgbClr val="000000">
                  <a:alpha val="69000"/>
                </a:srgbClr>
              </a:outerShdw>
            </a:effectLst>
            <a:sp3d/>
          </c:spPr>
          <c:invertIfNegative val="0"/>
          <c:cat>
            <c:strRef>
              <c:f>Sayfa1!$B$2:$B$10</c:f>
              <c:strCache>
                <c:ptCount val="9"/>
                <c:pt idx="0">
                  <c:v>Tarım, Ormancılık ve Balıkçılık</c:v>
                </c:pt>
                <c:pt idx="1">
                  <c:v>Madencilik ve Taşocakçılığı</c:v>
                </c:pt>
                <c:pt idx="2">
                  <c:v>İmalat Sanayi</c:v>
                </c:pt>
                <c:pt idx="3">
                  <c:v>Elektrik, Gaz, Buhar ve İklimlendirme </c:v>
                </c:pt>
                <c:pt idx="4">
                  <c:v>İnşaat</c:v>
                </c:pt>
                <c:pt idx="5">
                  <c:v>Toptan ve Perakende Ticaret</c:v>
                </c:pt>
                <c:pt idx="6">
                  <c:v>Ulaştırma ve Depolama</c:v>
                </c:pt>
                <c:pt idx="7">
                  <c:v>Konaklama, Yiyecek, İçeçecek Hiz.</c:v>
                </c:pt>
                <c:pt idx="8">
                  <c:v>Bilgi-İletişim, Finans, Eğitim, Sağlık Hiz.</c:v>
                </c:pt>
              </c:strCache>
            </c:strRef>
          </c:cat>
          <c:val>
            <c:numRef>
              <c:f>Sayfa1!$C$2:$C$10</c:f>
              <c:numCache>
                <c:formatCode>General</c:formatCode>
                <c:ptCount val="9"/>
                <c:pt idx="0">
                  <c:v>41</c:v>
                </c:pt>
                <c:pt idx="1">
                  <c:v>12</c:v>
                </c:pt>
                <c:pt idx="2">
                  <c:v>141</c:v>
                </c:pt>
                <c:pt idx="3">
                  <c:v>2</c:v>
                </c:pt>
                <c:pt idx="4">
                  <c:v>73</c:v>
                </c:pt>
                <c:pt idx="5">
                  <c:v>456</c:v>
                </c:pt>
                <c:pt idx="6">
                  <c:v>83</c:v>
                </c:pt>
                <c:pt idx="7">
                  <c:v>94</c:v>
                </c:pt>
                <c:pt idx="8">
                  <c:v>75</c:v>
                </c:pt>
              </c:numCache>
            </c:numRef>
          </c:val>
        </c:ser>
        <c:dLbls>
          <c:showLegendKey val="0"/>
          <c:showVal val="0"/>
          <c:showCatName val="0"/>
          <c:showSerName val="0"/>
          <c:showPercent val="0"/>
          <c:showBubbleSize val="0"/>
        </c:dLbls>
        <c:gapWidth val="182"/>
        <c:gapDepth val="0"/>
        <c:shape val="box"/>
        <c:axId val="265935896"/>
        <c:axId val="265935504"/>
        <c:axId val="0"/>
      </c:bar3DChart>
      <c:catAx>
        <c:axId val="2659358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just">
              <a:defRPr sz="1600" b="1" i="0" u="none" strike="noStrike" kern="1200" baseline="0">
                <a:solidFill>
                  <a:schemeClr val="tx1">
                    <a:lumMod val="65000"/>
                    <a:lumOff val="35000"/>
                  </a:schemeClr>
                </a:solidFill>
                <a:latin typeface="+mn-lt"/>
                <a:ea typeface="+mn-ea"/>
                <a:cs typeface="+mn-cs"/>
              </a:defRPr>
            </a:pPr>
            <a:endParaRPr lang="tr-TR"/>
          </a:p>
        </c:txPr>
        <c:crossAx val="265935504"/>
        <c:crosses val="autoZero"/>
        <c:auto val="1"/>
        <c:lblAlgn val="l"/>
        <c:lblOffset val="100"/>
        <c:noMultiLvlLbl val="0"/>
      </c:catAx>
      <c:valAx>
        <c:axId val="2659355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65935896"/>
        <c:crosses val="autoZero"/>
        <c:crossBetween val="between"/>
      </c:valAx>
      <c:spPr>
        <a:noFill/>
        <a:ln>
          <a:noFill/>
        </a:ln>
        <a:effectLst/>
      </c:spPr>
    </c:plotArea>
    <c:plotVisOnly val="1"/>
    <c:dispBlanksAs val="gap"/>
    <c:showDLblsOverMax val="0"/>
  </c:chart>
  <c:spPr>
    <a:blipFill>
      <a:blip xmlns:r="http://schemas.openxmlformats.org/officeDocument/2006/relationships" r:embed="rId4"/>
      <a:tile tx="0" ty="0" sx="100000" sy="100000" flip="none" algn="tl"/>
    </a:blipFill>
    <a:ln w="31750" cap="flat" cmpd="sng" algn="ctr">
      <a:solidFill>
        <a:schemeClr val="accent1">
          <a:alpha val="98000"/>
        </a:schemeClr>
      </a:solidFill>
      <a:round/>
    </a:ln>
    <a:effectLst/>
  </c:spPr>
  <c:txPr>
    <a:bodyPr/>
    <a:lstStyle/>
    <a:p>
      <a:pPr>
        <a:defRPr/>
      </a:pPr>
      <a:endParaRPr lang="tr-TR"/>
    </a:p>
  </c:txPr>
  <c:externalData r:id="rId5">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600" b="1" i="0" u="none" strike="noStrike" kern="1200" spc="0" baseline="0">
                <a:solidFill>
                  <a:schemeClr val="tx1">
                    <a:lumMod val="65000"/>
                    <a:lumOff val="35000"/>
                  </a:schemeClr>
                </a:solidFill>
                <a:latin typeface="+mn-lt"/>
                <a:ea typeface="+mn-ea"/>
                <a:cs typeface="+mn-cs"/>
              </a:defRPr>
            </a:pPr>
            <a:r>
              <a:rPr lang="tr-TR" sz="3600" b="1" baseline="0" dirty="0" smtClean="0"/>
              <a:t>İmalat </a:t>
            </a:r>
            <a:r>
              <a:rPr lang="tr-TR" sz="3600" b="1" baseline="0" dirty="0"/>
              <a:t>Sanayinin </a:t>
            </a:r>
            <a:r>
              <a:rPr lang="tr-TR" sz="3600" b="1" baseline="0" dirty="0" err="1"/>
              <a:t>Sektörel</a:t>
            </a:r>
            <a:r>
              <a:rPr lang="tr-TR" sz="3600" b="1" baseline="0" dirty="0"/>
              <a:t> Dağılımı</a:t>
            </a:r>
            <a:endParaRPr lang="tr-TR" sz="3600" b="1" dirty="0"/>
          </a:p>
        </c:rich>
      </c:tx>
      <c:overlay val="0"/>
      <c:spPr>
        <a:noFill/>
        <a:ln>
          <a:noFill/>
        </a:ln>
        <a:effectLst/>
      </c:spPr>
      <c:txPr>
        <a:bodyPr rot="0" spcFirstLastPara="1" vertOverflow="ellipsis" vert="horz" wrap="square" anchor="ctr" anchorCtr="1"/>
        <a:lstStyle/>
        <a:p>
          <a:pPr>
            <a:defRPr sz="3600" b="1"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bar"/>
        <c:grouping val="clustered"/>
        <c:varyColors val="0"/>
        <c:ser>
          <c:idx val="0"/>
          <c:order val="0"/>
          <c:spPr>
            <a:solidFill>
              <a:schemeClr val="accent1"/>
            </a:solidFill>
            <a:ln>
              <a:noFill/>
            </a:ln>
            <a:effectLst>
              <a:glow>
                <a:schemeClr val="accent1">
                  <a:alpha val="40000"/>
                </a:schemeClr>
              </a:glow>
              <a:outerShdw blurRad="50800" dist="50800" dir="5400000" algn="ctr" rotWithShape="0">
                <a:srgbClr val="000000">
                  <a:alpha val="70000"/>
                </a:srgbClr>
              </a:outerShdw>
            </a:effectLst>
          </c:spPr>
          <c:invertIfNegative val="0"/>
          <c:cat>
            <c:strRef>
              <c:f>Sayfa1!$B$24:$B$31</c:f>
              <c:strCache>
                <c:ptCount val="8"/>
                <c:pt idx="0">
                  <c:v>Gıda, İçecek, Tütün İmalatı</c:v>
                </c:pt>
                <c:pt idx="1">
                  <c:v>Tekstil, Tekstil Ürünleri ve Giyim</c:v>
                </c:pt>
                <c:pt idx="2">
                  <c:v>Ağaç ve Ağaç ürünleri İmalatı</c:v>
                </c:pt>
                <c:pt idx="3">
                  <c:v>Kauçuk ve Plasitik ürünleri İmalatı</c:v>
                </c:pt>
                <c:pt idx="4">
                  <c:v>Metalik Olmayan Mineraller İmalatı</c:v>
                </c:pt>
                <c:pt idx="5">
                  <c:v>Ana Metal ve Metal Ürünler</c:v>
                </c:pt>
                <c:pt idx="6">
                  <c:v>Makine Teçhizat İmalatı</c:v>
                </c:pt>
                <c:pt idx="7">
                  <c:v>Mobilya İmalatı</c:v>
                </c:pt>
              </c:strCache>
            </c:strRef>
          </c:cat>
          <c:val>
            <c:numRef>
              <c:f>Sayfa1!$C$24:$C$31</c:f>
              <c:numCache>
                <c:formatCode>General</c:formatCode>
                <c:ptCount val="8"/>
                <c:pt idx="0">
                  <c:v>26</c:v>
                </c:pt>
                <c:pt idx="1">
                  <c:v>20</c:v>
                </c:pt>
                <c:pt idx="2">
                  <c:v>18</c:v>
                </c:pt>
                <c:pt idx="3">
                  <c:v>23</c:v>
                </c:pt>
                <c:pt idx="4">
                  <c:v>16</c:v>
                </c:pt>
                <c:pt idx="5">
                  <c:v>12</c:v>
                </c:pt>
                <c:pt idx="6">
                  <c:v>5</c:v>
                </c:pt>
                <c:pt idx="7">
                  <c:v>15</c:v>
                </c:pt>
              </c:numCache>
            </c:numRef>
          </c:val>
        </c:ser>
        <c:dLbls>
          <c:showLegendKey val="0"/>
          <c:showVal val="0"/>
          <c:showCatName val="0"/>
          <c:showSerName val="0"/>
          <c:showPercent val="0"/>
          <c:showBubbleSize val="0"/>
        </c:dLbls>
        <c:gapWidth val="182"/>
        <c:axId val="265171152"/>
        <c:axId val="265171544"/>
      </c:barChart>
      <c:catAx>
        <c:axId val="265171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tr-TR"/>
          </a:p>
        </c:txPr>
        <c:crossAx val="265171544"/>
        <c:crosses val="autoZero"/>
        <c:auto val="1"/>
        <c:lblAlgn val="ctr"/>
        <c:lblOffset val="100"/>
        <c:noMultiLvlLbl val="0"/>
      </c:catAx>
      <c:valAx>
        <c:axId val="2651715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65171152"/>
        <c:crosses val="autoZero"/>
        <c:crossBetween val="between"/>
      </c:valAx>
      <c:spPr>
        <a:noFill/>
        <a:ln>
          <a:noFill/>
        </a:ln>
        <a:effectLst/>
      </c:spPr>
    </c:plotArea>
    <c:plotVisOnly val="1"/>
    <c:dispBlanksAs val="gap"/>
    <c:showDLblsOverMax val="0"/>
  </c:chart>
  <c:spPr>
    <a:blipFill>
      <a:blip xmlns:r="http://schemas.openxmlformats.org/officeDocument/2006/relationships" r:embed="rId4"/>
      <a:tile tx="0" ty="0" sx="100000" sy="100000" flip="none" algn="tl"/>
    </a:blipFill>
    <a:ln w="31750" cap="flat" cmpd="sng" algn="ctr">
      <a:solidFill>
        <a:schemeClr val="accent1"/>
      </a:solidFill>
      <a:round/>
    </a:ln>
    <a:effectLst/>
  </c:spPr>
  <c:txPr>
    <a:bodyPr/>
    <a:lstStyle/>
    <a:p>
      <a:pPr>
        <a:defRPr/>
      </a:pPr>
      <a:endParaRPr lang="tr-TR"/>
    </a:p>
  </c:txPr>
  <c:externalData r:id="rId5">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baseline="0">
                <a:solidFill>
                  <a:schemeClr val="dk1">
                    <a:lumMod val="75000"/>
                    <a:lumOff val="25000"/>
                  </a:schemeClr>
                </a:solidFill>
                <a:latin typeface="+mn-lt"/>
                <a:ea typeface="+mn-ea"/>
                <a:cs typeface="+mn-cs"/>
              </a:defRPr>
            </a:pPr>
            <a:r>
              <a:rPr lang="en-US" sz="3200"/>
              <a:t>İstihdam Edilen Personelin Niteliğine Göre Dağılımı</a:t>
            </a:r>
          </a:p>
        </c:rich>
      </c:tx>
      <c:overlay val="0"/>
      <c:spPr>
        <a:noFill/>
        <a:ln>
          <a:noFill/>
        </a:ln>
        <a:effectLst/>
      </c:spPr>
      <c:txPr>
        <a:bodyPr rot="0" spcFirstLastPara="1" vertOverflow="ellipsis" vert="horz" wrap="square" anchor="ctr" anchorCtr="1"/>
        <a:lstStyle/>
        <a:p>
          <a:pPr>
            <a:defRPr sz="3200" b="1" i="0" u="none" strike="noStrike" kern="1200" baseline="0">
              <a:solidFill>
                <a:schemeClr val="dk1">
                  <a:lumMod val="75000"/>
                  <a:lumOff val="25000"/>
                </a:schemeClr>
              </a:solidFill>
              <a:latin typeface="+mn-lt"/>
              <a:ea typeface="+mn-ea"/>
              <a:cs typeface="+mn-cs"/>
            </a:defRPr>
          </a:pPr>
          <a:endParaRPr lang="tr-TR"/>
        </a:p>
      </c:txPr>
    </c:title>
    <c:autoTitleDeleted val="0"/>
    <c:view3D>
      <c:rotX val="50"/>
      <c:rotY val="15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4774774774774775E-2"/>
          <c:y val="0.24513888888888888"/>
          <c:w val="0.91728240051074694"/>
          <c:h val="0.70393518518518527"/>
        </c:manualLayout>
      </c:layout>
      <c:pie3DChart>
        <c:varyColors val="1"/>
        <c:ser>
          <c:idx val="0"/>
          <c:order val="0"/>
          <c:dPt>
            <c:idx val="0"/>
            <c:bubble3D val="0"/>
            <c:explosion val="20"/>
            <c:spPr>
              <a:solidFill>
                <a:schemeClr val="accent1"/>
              </a:solidFill>
              <a:ln>
                <a:noFill/>
              </a:ln>
              <a:effectLst>
                <a:outerShdw blurRad="254000" sx="102000" sy="102000" algn="ctr" rotWithShape="0">
                  <a:prstClr val="black">
                    <a:alpha val="20000"/>
                  </a:prstClr>
                </a:outerShdw>
              </a:effectLst>
              <a:sp3d/>
            </c:spPr>
          </c:dPt>
          <c:dPt>
            <c:idx val="1"/>
            <c:bubble3D val="0"/>
            <c:explosion val="20"/>
            <c:spPr>
              <a:solidFill>
                <a:schemeClr val="accent2"/>
              </a:solidFill>
              <a:ln>
                <a:noFill/>
              </a:ln>
              <a:effectLst>
                <a:outerShdw blurRad="254000" sx="102000" sy="102000" algn="ctr" rotWithShape="0">
                  <a:prstClr val="black">
                    <a:alpha val="20000"/>
                  </a:prstClr>
                </a:outerShdw>
              </a:effectLst>
              <a:sp3d/>
            </c:spPr>
          </c:dPt>
          <c:dPt>
            <c:idx val="2"/>
            <c:bubble3D val="0"/>
            <c:explosion val="10"/>
            <c:spPr>
              <a:solidFill>
                <a:schemeClr val="accent3"/>
              </a:solidFill>
              <a:ln>
                <a:noFill/>
              </a:ln>
              <a:effectLst>
                <a:outerShdw blurRad="254000" sx="102000" sy="102000" algn="ctr" rotWithShape="0">
                  <a:prstClr val="black">
                    <a:alpha val="20000"/>
                  </a:prstClr>
                </a:outerShdw>
              </a:effectLst>
              <a:sp3d/>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tr-T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Sayfa3!$C$81:$C$83</c:f>
              <c:strCache>
                <c:ptCount val="3"/>
                <c:pt idx="0">
                  <c:v>Teknik</c:v>
                </c:pt>
                <c:pt idx="1">
                  <c:v>İdari</c:v>
                </c:pt>
                <c:pt idx="2">
                  <c:v>Diğer</c:v>
                </c:pt>
              </c:strCache>
            </c:strRef>
          </c:cat>
          <c:val>
            <c:numRef>
              <c:f>Sayfa3!$D$81:$D$83</c:f>
              <c:numCache>
                <c:formatCode>General</c:formatCode>
                <c:ptCount val="3"/>
                <c:pt idx="0">
                  <c:v>665</c:v>
                </c:pt>
                <c:pt idx="1">
                  <c:v>317</c:v>
                </c:pt>
                <c:pt idx="2">
                  <c:v>1177</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tr-T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baseline="0">
                <a:solidFill>
                  <a:schemeClr val="dk1">
                    <a:lumMod val="75000"/>
                    <a:lumOff val="25000"/>
                  </a:schemeClr>
                </a:solidFill>
                <a:latin typeface="+mn-lt"/>
                <a:ea typeface="+mn-ea"/>
                <a:cs typeface="+mn-cs"/>
              </a:defRPr>
            </a:pPr>
            <a:r>
              <a:rPr lang="en-US" sz="3200"/>
              <a:t>İstihdam Edilen Personelin Eğitim Düzeyi Dağılımı (% Pay)</a:t>
            </a:r>
          </a:p>
        </c:rich>
      </c:tx>
      <c:overlay val="0"/>
      <c:spPr>
        <a:noFill/>
        <a:ln>
          <a:noFill/>
        </a:ln>
        <a:effectLst/>
      </c:spPr>
      <c:txPr>
        <a:bodyPr rot="0" spcFirstLastPara="1" vertOverflow="ellipsis" vert="horz" wrap="square" anchor="ctr" anchorCtr="1"/>
        <a:lstStyle/>
        <a:p>
          <a:pPr>
            <a:defRPr sz="3200" b="1" i="0" u="none" strike="noStrike" kern="1200" baseline="0">
              <a:solidFill>
                <a:schemeClr val="dk1">
                  <a:lumMod val="75000"/>
                  <a:lumOff val="25000"/>
                </a:schemeClr>
              </a:solidFill>
              <a:latin typeface="+mn-lt"/>
              <a:ea typeface="+mn-ea"/>
              <a:cs typeface="+mn-cs"/>
            </a:defRPr>
          </a:pPr>
          <a:endParaRPr lang="tr-TR"/>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Sayfa3!$C$101:$C$106</c:f>
              <c:strCache>
                <c:ptCount val="6"/>
                <c:pt idx="0">
                  <c:v>İlköğretim</c:v>
                </c:pt>
                <c:pt idx="1">
                  <c:v>Teknik ve Mesleki Liseler</c:v>
                </c:pt>
                <c:pt idx="2">
                  <c:v>Düz Liseler</c:v>
                </c:pt>
                <c:pt idx="3">
                  <c:v>Ön Lisans</c:v>
                </c:pt>
                <c:pt idx="4">
                  <c:v>Lisans</c:v>
                </c:pt>
                <c:pt idx="5">
                  <c:v>Yüksek Lisans</c:v>
                </c:pt>
              </c:strCache>
            </c:strRef>
          </c:cat>
          <c:val>
            <c:numRef>
              <c:f>Sayfa3!$E$101:$E$106</c:f>
              <c:numCache>
                <c:formatCode>0.0</c:formatCode>
                <c:ptCount val="6"/>
                <c:pt idx="0">
                  <c:v>38.558256496227997</c:v>
                </c:pt>
                <c:pt idx="1">
                  <c:v>12.405699916177703</c:v>
                </c:pt>
                <c:pt idx="2">
                  <c:v>36.043587594300085</c:v>
                </c:pt>
                <c:pt idx="3">
                  <c:v>5.5322715842414087</c:v>
                </c:pt>
                <c:pt idx="4">
                  <c:v>7.2087175188600163</c:v>
                </c:pt>
                <c:pt idx="5">
                  <c:v>0.25146689019279128</c:v>
                </c:pt>
              </c:numCache>
            </c:numRef>
          </c:val>
        </c:ser>
        <c:dLbls>
          <c:showLegendKey val="0"/>
          <c:showVal val="1"/>
          <c:showCatName val="0"/>
          <c:showSerName val="0"/>
          <c:showPercent val="0"/>
          <c:showBubbleSize val="0"/>
        </c:dLbls>
        <c:gapWidth val="65"/>
        <c:shape val="box"/>
        <c:axId val="316722184"/>
        <c:axId val="316719440"/>
        <c:axId val="0"/>
      </c:bar3DChart>
      <c:catAx>
        <c:axId val="31672218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1980000" spcFirstLastPara="1" vertOverflow="ellipsis" wrap="square" anchor="t" anchorCtr="1"/>
          <a:lstStyle/>
          <a:p>
            <a:pPr>
              <a:defRPr sz="1100" b="1" i="0" u="none" strike="noStrike" kern="1200" cap="all" baseline="0">
                <a:solidFill>
                  <a:schemeClr val="dk1">
                    <a:lumMod val="75000"/>
                    <a:lumOff val="25000"/>
                  </a:schemeClr>
                </a:solidFill>
                <a:latin typeface="+mn-lt"/>
                <a:ea typeface="+mn-ea"/>
                <a:cs typeface="+mn-cs"/>
              </a:defRPr>
            </a:pPr>
            <a:endParaRPr lang="tr-TR"/>
          </a:p>
        </c:txPr>
        <c:crossAx val="316719440"/>
        <c:crosses val="autoZero"/>
        <c:auto val="1"/>
        <c:lblAlgn val="ctr"/>
        <c:lblOffset val="100"/>
        <c:noMultiLvlLbl val="0"/>
      </c:catAx>
      <c:valAx>
        <c:axId val="316719440"/>
        <c:scaling>
          <c:orientation val="minMax"/>
        </c:scaling>
        <c:delete val="0"/>
        <c:axPos val="l"/>
        <c:majorGridlines>
          <c:spPr>
            <a:ln w="9525" cap="flat" cmpd="sng" algn="ctr">
              <a:solidFill>
                <a:schemeClr val="dk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tr-TR"/>
          </a:p>
        </c:txPr>
        <c:crossAx val="31672218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baseline="0">
                <a:solidFill>
                  <a:schemeClr val="dk1">
                    <a:lumMod val="75000"/>
                    <a:lumOff val="25000"/>
                  </a:schemeClr>
                </a:solidFill>
                <a:latin typeface="+mn-lt"/>
                <a:ea typeface="+mn-ea"/>
                <a:cs typeface="+mn-cs"/>
              </a:defRPr>
            </a:pPr>
            <a:r>
              <a:rPr lang="en-US" sz="3200"/>
              <a:t>Son 1 Yıl İçerisinde Ciro Değişimi Dağılımı</a:t>
            </a:r>
          </a:p>
        </c:rich>
      </c:tx>
      <c:overlay val="0"/>
      <c:spPr>
        <a:noFill/>
        <a:ln>
          <a:noFill/>
        </a:ln>
        <a:effectLst/>
      </c:spPr>
      <c:txPr>
        <a:bodyPr rot="0" spcFirstLastPara="1" vertOverflow="ellipsis" vert="horz" wrap="square" anchor="ctr" anchorCtr="1"/>
        <a:lstStyle/>
        <a:p>
          <a:pPr>
            <a:defRPr sz="3200" b="1" i="0" u="none" strike="noStrike" kern="1200" baseline="0">
              <a:solidFill>
                <a:schemeClr val="dk1">
                  <a:lumMod val="75000"/>
                  <a:lumOff val="25000"/>
                </a:schemeClr>
              </a:solidFill>
              <a:latin typeface="+mn-lt"/>
              <a:ea typeface="+mn-ea"/>
              <a:cs typeface="+mn-cs"/>
            </a:defRPr>
          </a:pPr>
          <a:endParaRPr lang="tr-TR"/>
        </a:p>
      </c:txPr>
    </c:title>
    <c:autoTitleDeleted val="0"/>
    <c:view3D>
      <c:rotX val="50"/>
      <c:rotY val="17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explosion val="20"/>
            <c:spPr>
              <a:solidFill>
                <a:schemeClr val="accent1"/>
              </a:solidFill>
              <a:ln>
                <a:noFill/>
              </a:ln>
              <a:effectLst>
                <a:outerShdw blurRad="254000" sx="102000" sy="102000" algn="ctr" rotWithShape="0">
                  <a:prstClr val="black">
                    <a:alpha val="20000"/>
                  </a:prstClr>
                </a:outerShdw>
              </a:effectLst>
              <a:sp3d/>
            </c:spPr>
          </c:dPt>
          <c:dPt>
            <c:idx val="1"/>
            <c:bubble3D val="0"/>
            <c:explosion val="2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tr-T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Sayfa3!$C$134:$C$136</c:f>
              <c:strCache>
                <c:ptCount val="3"/>
                <c:pt idx="0">
                  <c:v>Cirom Değişmedi</c:v>
                </c:pt>
                <c:pt idx="1">
                  <c:v>Cirom Azaldı</c:v>
                </c:pt>
                <c:pt idx="2">
                  <c:v>Cirom Arttı</c:v>
                </c:pt>
              </c:strCache>
            </c:strRef>
          </c:cat>
          <c:val>
            <c:numRef>
              <c:f>Sayfa3!$D$134:$D$136</c:f>
              <c:numCache>
                <c:formatCode>General</c:formatCode>
                <c:ptCount val="3"/>
                <c:pt idx="0">
                  <c:v>24</c:v>
                </c:pt>
                <c:pt idx="1">
                  <c:v>29</c:v>
                </c:pt>
                <c:pt idx="2">
                  <c:v>24</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tr-T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baseline="0">
                <a:solidFill>
                  <a:schemeClr val="dk1">
                    <a:lumMod val="75000"/>
                    <a:lumOff val="25000"/>
                  </a:schemeClr>
                </a:solidFill>
                <a:latin typeface="+mn-lt"/>
                <a:ea typeface="+mn-ea"/>
                <a:cs typeface="+mn-cs"/>
              </a:defRPr>
            </a:pPr>
            <a:r>
              <a:rPr lang="en-US" sz="3200"/>
              <a:t>Son Bir Yıl İçerisinde Yatırım Dağılımı</a:t>
            </a:r>
          </a:p>
        </c:rich>
      </c:tx>
      <c:overlay val="0"/>
      <c:spPr>
        <a:noFill/>
        <a:ln>
          <a:noFill/>
        </a:ln>
        <a:effectLst/>
      </c:spPr>
      <c:txPr>
        <a:bodyPr rot="0" spcFirstLastPara="1" vertOverflow="ellipsis" vert="horz" wrap="square" anchor="ctr" anchorCtr="1"/>
        <a:lstStyle/>
        <a:p>
          <a:pPr>
            <a:defRPr sz="3200" b="1" i="0" u="none" strike="noStrike" kern="1200" baseline="0">
              <a:solidFill>
                <a:schemeClr val="dk1">
                  <a:lumMod val="75000"/>
                  <a:lumOff val="25000"/>
                </a:schemeClr>
              </a:solidFill>
              <a:latin typeface="+mn-lt"/>
              <a:ea typeface="+mn-ea"/>
              <a:cs typeface="+mn-cs"/>
            </a:defRPr>
          </a:pPr>
          <a:endParaRPr lang="tr-TR"/>
        </a:p>
      </c:txPr>
    </c:title>
    <c:autoTitleDeleted val="0"/>
    <c:view3D>
      <c:rotX val="50"/>
      <c:rotY val="25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explosion val="20"/>
            <c:spPr>
              <a:solidFill>
                <a:schemeClr val="accent2"/>
              </a:solidFill>
              <a:ln>
                <a:noFill/>
              </a:ln>
              <a:effectLst>
                <a:outerShdw blurRad="254000" sx="102000" sy="102000" algn="ctr" rotWithShape="0">
                  <a:prstClr val="black">
                    <a:alpha val="20000"/>
                  </a:prstClr>
                </a:outerShdw>
              </a:effectLst>
              <a:sp3d/>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tr-T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Sayfa3!$C$154:$C$155</c:f>
              <c:strCache>
                <c:ptCount val="2"/>
                <c:pt idx="0">
                  <c:v>Yatırım Yaptım</c:v>
                </c:pt>
                <c:pt idx="1">
                  <c:v>Yatırım Yapmadım</c:v>
                </c:pt>
              </c:strCache>
            </c:strRef>
          </c:cat>
          <c:val>
            <c:numRef>
              <c:f>Sayfa3!$D$154:$D$155</c:f>
              <c:numCache>
                <c:formatCode>General</c:formatCode>
                <c:ptCount val="2"/>
                <c:pt idx="0">
                  <c:v>25</c:v>
                </c:pt>
                <c:pt idx="1">
                  <c:v>52</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tr-T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2737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pPr/>
              <a:t>4/11/2017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4703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1554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50983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8645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4/11/2017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150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4/11/2017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0991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3137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4359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567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3632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998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9327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4/11/2017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0253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4/11/2017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9363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p>
            <a:fld id="{B61BEF0D-F0BB-DE4B-95CE-6DB70DBA9567}" type="datetimeFigureOut">
              <a:rPr lang="en-US" smtClean="0"/>
              <a:pPr/>
              <a:t>4/11/2017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2837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pPr/>
              <a:t>4/11/2017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2953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4/11/2017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819080"/>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hyperlink" Target="http://ebulten.bddk.org.tr/finturk"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hyperlink" Target="http://ebulten.bddk.org.tr/finturk"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4329" y="373485"/>
            <a:ext cx="2420471" cy="2356267"/>
          </a:xfrm>
          <a:prstGeom prst="rect">
            <a:avLst/>
          </a:prstGeom>
        </p:spPr>
      </p:pic>
      <p:sp>
        <p:nvSpPr>
          <p:cNvPr id="3" name="İçerik Yer Tutucusu 2"/>
          <p:cNvSpPr>
            <a:spLocks noGrp="1"/>
          </p:cNvSpPr>
          <p:nvPr>
            <p:ph idx="1"/>
          </p:nvPr>
        </p:nvSpPr>
        <p:spPr>
          <a:xfrm>
            <a:off x="347730" y="3026535"/>
            <a:ext cx="11745532" cy="3221864"/>
          </a:xfrm>
        </p:spPr>
        <p:txBody>
          <a:bodyPr>
            <a:normAutofit/>
          </a:bodyPr>
          <a:lstStyle/>
          <a:p>
            <a:pPr marL="0" indent="0" algn="ctr">
              <a:buNone/>
            </a:pPr>
            <a:r>
              <a:rPr lang="tr-TR" sz="4400" b="1" dirty="0" smtClean="0"/>
              <a:t>DEVREK TİCARET VE SANAYİ ODASI </a:t>
            </a:r>
          </a:p>
          <a:p>
            <a:pPr marL="0" indent="0" algn="ctr">
              <a:buNone/>
            </a:pPr>
            <a:r>
              <a:rPr lang="tr-TR" sz="4400" b="1" smtClean="0"/>
              <a:t>TURİZM </a:t>
            </a:r>
            <a:r>
              <a:rPr lang="tr-TR" sz="4400" b="1" smtClean="0"/>
              <a:t>SEKTÖRÜ GELİŞTİRİLMESİ </a:t>
            </a:r>
            <a:r>
              <a:rPr lang="tr-TR" sz="4400" b="1" dirty="0" smtClean="0"/>
              <a:t>HARİTASI </a:t>
            </a:r>
          </a:p>
          <a:p>
            <a:pPr marL="0" indent="0" algn="ctr">
              <a:buNone/>
            </a:pPr>
            <a:endParaRPr lang="tr-TR" sz="4400" b="1" dirty="0" smtClean="0"/>
          </a:p>
          <a:p>
            <a:pPr marL="0" indent="0" algn="ctr">
              <a:buNone/>
            </a:pPr>
            <a:r>
              <a:rPr lang="tr-TR" sz="4400" b="1" dirty="0" smtClean="0"/>
              <a:t>04.03.2016</a:t>
            </a:r>
            <a:endParaRPr lang="tr-TR" sz="4400" b="1" dirty="0"/>
          </a:p>
        </p:txBody>
      </p:sp>
      <p:pic>
        <p:nvPicPr>
          <p:cNvPr id="1026" name="Picture 2" descr="http://www.devrektso.org.tr/Portals/193/DEVREK_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00450"/>
            <a:ext cx="2998694" cy="2529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296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15155" y="1184856"/>
            <a:ext cx="11114467" cy="5063543"/>
          </a:xfrm>
        </p:spPr>
        <p:txBody>
          <a:bodyPr>
            <a:normAutofit fontScale="47500" lnSpcReduction="20000"/>
          </a:bodyPr>
          <a:lstStyle/>
          <a:p>
            <a:pPr marL="0" indent="0" algn="just">
              <a:buNone/>
            </a:pPr>
            <a:r>
              <a:rPr lang="tr-TR" sz="6000" dirty="0"/>
              <a:t>İlin en büyük sorunlarından biri olan göç ile ilgili olarak Bülent Ecevit Üniversitesi tarafından geniş kapsamlı bir araştırma yapılmıştır. Araştırma kapsamında Zonguldak ilinin en çok göç verdiği İller olan İstanbul ve Manisa ili İlçesinde bir göç eğilim anketi yapılmıştır. Anket sonuçlarına göre katılımcıların göç etme eğilimini tetikleyen en önemli beş unsur şu şekilde sıralanabilir:</a:t>
            </a:r>
          </a:p>
          <a:p>
            <a:pPr lvl="0" algn="just"/>
            <a:r>
              <a:rPr lang="tr-TR" sz="6000" dirty="0"/>
              <a:t>Yaşam şartlarının kötü olması</a:t>
            </a:r>
          </a:p>
          <a:p>
            <a:pPr lvl="0" algn="just"/>
            <a:r>
              <a:rPr lang="tr-TR" sz="6000" dirty="0"/>
              <a:t>Gelir yetersizliği</a:t>
            </a:r>
          </a:p>
          <a:p>
            <a:pPr lvl="0" algn="just"/>
            <a:r>
              <a:rPr lang="tr-TR" sz="6000" dirty="0"/>
              <a:t>Zonguldak’ta iş bulmanın zor olması</a:t>
            </a:r>
          </a:p>
          <a:p>
            <a:pPr lvl="0" algn="just"/>
            <a:r>
              <a:rPr lang="tr-TR" sz="6000" dirty="0"/>
              <a:t>Pahalı bir şehir olması</a:t>
            </a:r>
          </a:p>
          <a:p>
            <a:pPr lvl="0" algn="just"/>
            <a:r>
              <a:rPr lang="tr-TR" sz="6000" dirty="0"/>
              <a:t>İklim koşulları ve çevre kirliliği</a:t>
            </a:r>
          </a:p>
          <a:p>
            <a:pPr marL="0" indent="0" algn="ctr">
              <a:buNone/>
            </a:pPr>
            <a:endParaRPr lang="tr-TR" sz="6000" b="1" dirty="0"/>
          </a:p>
        </p:txBody>
      </p:sp>
    </p:spTree>
    <p:extLst>
      <p:ext uri="{BB962C8B-B14F-4D97-AF65-F5344CB8AC3E}">
        <p14:creationId xmlns:p14="http://schemas.microsoft.com/office/powerpoint/2010/main" val="2164092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1741" y="108643"/>
            <a:ext cx="1009504" cy="867609"/>
          </a:xfrm>
          <a:prstGeom prst="rect">
            <a:avLst/>
          </a:prstGeom>
        </p:spPr>
      </p:pic>
      <p:sp>
        <p:nvSpPr>
          <p:cNvPr id="3" name="İçerik Yer Tutucusu 2"/>
          <p:cNvSpPr>
            <a:spLocks noGrp="1"/>
          </p:cNvSpPr>
          <p:nvPr>
            <p:ph idx="1"/>
          </p:nvPr>
        </p:nvSpPr>
        <p:spPr>
          <a:xfrm>
            <a:off x="515155" y="976252"/>
            <a:ext cx="11114467" cy="5272147"/>
          </a:xfrm>
        </p:spPr>
        <p:txBody>
          <a:bodyPr>
            <a:normAutofit/>
          </a:bodyPr>
          <a:lstStyle/>
          <a:p>
            <a:pPr marL="0" indent="0" algn="ctr">
              <a:buNone/>
            </a:pPr>
            <a:r>
              <a:rPr lang="tr-TR" sz="4400" b="1" dirty="0" smtClean="0"/>
              <a:t>İllerin </a:t>
            </a:r>
            <a:r>
              <a:rPr lang="tr-TR" sz="4400" b="1" dirty="0" err="1"/>
              <a:t>Sosyo</a:t>
            </a:r>
            <a:r>
              <a:rPr lang="tr-TR" sz="4400" b="1" dirty="0"/>
              <a:t>-Ekonomik Gelişmişlik </a:t>
            </a:r>
            <a:r>
              <a:rPr lang="tr-TR" sz="4400" b="1" dirty="0" smtClean="0"/>
              <a:t>Sıralaması</a:t>
            </a:r>
          </a:p>
          <a:p>
            <a:pPr marL="0" indent="0" algn="ctr">
              <a:buNone/>
            </a:pPr>
            <a:endParaRPr lang="tr-TR" sz="6000" b="1" dirty="0"/>
          </a:p>
          <a:p>
            <a:pPr marL="0" indent="0" algn="ctr">
              <a:buNone/>
            </a:pPr>
            <a:endParaRPr lang="tr-TR" sz="6000" b="1" dirty="0"/>
          </a:p>
        </p:txBody>
      </p:sp>
      <p:graphicFrame>
        <p:nvGraphicFramePr>
          <p:cNvPr id="2" name="Tablo 1"/>
          <p:cNvGraphicFramePr>
            <a:graphicFrameLocks noGrp="1"/>
          </p:cNvGraphicFramePr>
          <p:nvPr>
            <p:extLst>
              <p:ext uri="{D42A27DB-BD31-4B8C-83A1-F6EECF244321}">
                <p14:modId xmlns:p14="http://schemas.microsoft.com/office/powerpoint/2010/main" val="3157844331"/>
              </p:ext>
            </p:extLst>
          </p:nvPr>
        </p:nvGraphicFramePr>
        <p:xfrm>
          <a:off x="515156" y="2511381"/>
          <a:ext cx="11217499" cy="3915176"/>
        </p:xfrm>
        <a:graphic>
          <a:graphicData uri="http://schemas.openxmlformats.org/drawingml/2006/table">
            <a:tbl>
              <a:tblPr firstRow="1" firstCol="1" bandRow="1">
                <a:tableStyleId>{5C22544A-7EE6-4342-B048-85BDC9FD1C3A}</a:tableStyleId>
              </a:tblPr>
              <a:tblGrid>
                <a:gridCol w="2815155"/>
                <a:gridCol w="2877988"/>
                <a:gridCol w="2877988"/>
                <a:gridCol w="2646368"/>
              </a:tblGrid>
              <a:tr h="1121959">
                <a:tc>
                  <a:txBody>
                    <a:bodyPr/>
                    <a:lstStyle/>
                    <a:p>
                      <a:pPr marL="0" marR="0" algn="just">
                        <a:lnSpc>
                          <a:spcPct val="107000"/>
                        </a:lnSpc>
                        <a:spcBef>
                          <a:spcPts val="0"/>
                        </a:spcBef>
                        <a:spcAft>
                          <a:spcPts val="0"/>
                        </a:spcAft>
                      </a:pPr>
                      <a:r>
                        <a:rPr lang="tr-TR" sz="2000" dirty="0">
                          <a:effectLst/>
                        </a:rPr>
                        <a:t>İller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tr-TR" sz="2000" dirty="0">
                          <a:effectLst/>
                        </a:rPr>
                        <a:t>SEGE 2003 Sırası*</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tr-TR" sz="2000">
                          <a:effectLst/>
                        </a:rPr>
                        <a:t>SEGE 2011 Sırası*</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tr-TR" sz="2000">
                          <a:effectLst/>
                        </a:rPr>
                        <a:t>SEGE 2012 Sırası**</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58475">
                <a:tc>
                  <a:txBody>
                    <a:bodyPr/>
                    <a:lstStyle/>
                    <a:p>
                      <a:pPr marL="0" marR="0" algn="just">
                        <a:lnSpc>
                          <a:spcPct val="107000"/>
                        </a:lnSpc>
                        <a:spcBef>
                          <a:spcPts val="0"/>
                        </a:spcBef>
                        <a:spcAft>
                          <a:spcPts val="0"/>
                        </a:spcAft>
                      </a:pPr>
                      <a:r>
                        <a:rPr lang="tr-TR" sz="2000">
                          <a:effectLst/>
                        </a:rPr>
                        <a:t>Zonguldak</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tr-TR" sz="2000" dirty="0">
                          <a:effectLst/>
                        </a:rPr>
                        <a:t>21</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tr-TR" sz="2000" dirty="0">
                          <a:effectLst/>
                        </a:rPr>
                        <a:t>29</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tr-TR" sz="2000">
                          <a:effectLst/>
                        </a:rPr>
                        <a:t>30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17371">
                <a:tc>
                  <a:txBody>
                    <a:bodyPr/>
                    <a:lstStyle/>
                    <a:p>
                      <a:pPr marL="0" marR="0" algn="just">
                        <a:lnSpc>
                          <a:spcPct val="107000"/>
                        </a:lnSpc>
                        <a:spcBef>
                          <a:spcPts val="0"/>
                        </a:spcBef>
                        <a:spcAft>
                          <a:spcPts val="0"/>
                        </a:spcAft>
                      </a:pPr>
                      <a:r>
                        <a:rPr lang="tr-TR" sz="2000">
                          <a:effectLst/>
                        </a:rPr>
                        <a:t>Bartın</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tr-TR" sz="2000">
                          <a:effectLst/>
                        </a:rPr>
                        <a:t>55</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tr-TR" sz="2000" dirty="0">
                          <a:effectLst/>
                        </a:rPr>
                        <a:t>48</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tr-TR" sz="2000" dirty="0">
                          <a:effectLst/>
                        </a:rPr>
                        <a:t>48</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17371">
                <a:tc>
                  <a:txBody>
                    <a:bodyPr/>
                    <a:lstStyle/>
                    <a:p>
                      <a:pPr marL="0" marR="0" algn="just">
                        <a:lnSpc>
                          <a:spcPct val="107000"/>
                        </a:lnSpc>
                        <a:spcBef>
                          <a:spcPts val="0"/>
                        </a:spcBef>
                        <a:spcAft>
                          <a:spcPts val="0"/>
                        </a:spcAft>
                      </a:pPr>
                      <a:r>
                        <a:rPr lang="tr-TR" sz="2000">
                          <a:effectLst/>
                        </a:rPr>
                        <a:t>Karabük</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tr-TR" sz="2000">
                          <a:effectLst/>
                        </a:rPr>
                        <a:t>27</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tr-TR" sz="2000">
                          <a:effectLst/>
                        </a:rPr>
                        <a:t>28</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tr-TR" sz="2000" dirty="0">
                          <a:effectLst/>
                        </a:rPr>
                        <a:t>38</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8" name="Picture 2" descr="http://www.devrektso.org.tr/Portals/193/DEVREK_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695" y="47615"/>
            <a:ext cx="1518680" cy="92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960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1103312" y="296214"/>
            <a:ext cx="8946541" cy="5952185"/>
          </a:xfrm>
        </p:spPr>
        <p:txBody>
          <a:bodyPr/>
          <a:lstStyle/>
          <a:p>
            <a:pPr marL="0" indent="0" algn="ctr">
              <a:buNone/>
            </a:pPr>
            <a:r>
              <a:rPr lang="tr-TR" sz="4000" b="1" dirty="0" smtClean="0"/>
              <a:t>Yatırım Teşvikleri</a:t>
            </a:r>
          </a:p>
          <a:p>
            <a:pPr marL="0" indent="0">
              <a:buNone/>
            </a:pPr>
            <a:endParaRPr lang="tr-TR" dirty="0"/>
          </a:p>
        </p:txBody>
      </p:sp>
      <p:graphicFrame>
        <p:nvGraphicFramePr>
          <p:cNvPr id="5" name="Tablo 4"/>
          <p:cNvGraphicFramePr>
            <a:graphicFrameLocks noGrp="1"/>
          </p:cNvGraphicFramePr>
          <p:nvPr>
            <p:extLst/>
          </p:nvPr>
        </p:nvGraphicFramePr>
        <p:xfrm>
          <a:off x="270454" y="1249253"/>
          <a:ext cx="11603867" cy="5157896"/>
        </p:xfrm>
        <a:graphic>
          <a:graphicData uri="http://schemas.openxmlformats.org/drawingml/2006/table">
            <a:tbl>
              <a:tblPr firstRow="1" firstCol="1" bandRow="1">
                <a:tableStyleId>{5C22544A-7EE6-4342-B048-85BDC9FD1C3A}</a:tableStyleId>
              </a:tblPr>
              <a:tblGrid>
                <a:gridCol w="1959488"/>
                <a:gridCol w="1959488"/>
                <a:gridCol w="741655"/>
                <a:gridCol w="755351"/>
                <a:gridCol w="755351"/>
                <a:gridCol w="508836"/>
                <a:gridCol w="814347"/>
                <a:gridCol w="814347"/>
                <a:gridCol w="741655"/>
                <a:gridCol w="232511"/>
                <a:gridCol w="797492"/>
                <a:gridCol w="797492"/>
                <a:gridCol w="725854"/>
              </a:tblGrid>
              <a:tr h="575539">
                <a:tc rowSpan="2">
                  <a:txBody>
                    <a:bodyPr/>
                    <a:lstStyle/>
                    <a:p>
                      <a:pPr marL="0" marR="0" algn="ctr">
                        <a:lnSpc>
                          <a:spcPct val="107000"/>
                        </a:lnSpc>
                        <a:spcBef>
                          <a:spcPts val="0"/>
                        </a:spcBef>
                        <a:spcAft>
                          <a:spcPts val="0"/>
                        </a:spcAft>
                      </a:pPr>
                      <a:r>
                        <a:rPr lang="tr-TR" sz="1800" dirty="0">
                          <a:effectLst/>
                        </a:rPr>
                        <a:t>3. BÖLGEDE YER ALAN İLLER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marL="0" marR="0" algn="ctr">
                        <a:lnSpc>
                          <a:spcPct val="107000"/>
                        </a:lnSpc>
                        <a:spcBef>
                          <a:spcPts val="0"/>
                        </a:spcBef>
                        <a:spcAft>
                          <a:spcPts val="0"/>
                        </a:spcAft>
                      </a:pPr>
                      <a:r>
                        <a:rPr lang="tr-TR" sz="1800" dirty="0">
                          <a:effectLst/>
                        </a:rPr>
                        <a:t>Teşvik Türü</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3">
                  <a:txBody>
                    <a:bodyPr/>
                    <a:lstStyle/>
                    <a:p>
                      <a:pPr marL="0" marR="0" algn="ctr">
                        <a:lnSpc>
                          <a:spcPct val="107000"/>
                        </a:lnSpc>
                        <a:spcBef>
                          <a:spcPts val="0"/>
                        </a:spcBef>
                        <a:spcAft>
                          <a:spcPts val="0"/>
                        </a:spcAft>
                      </a:pPr>
                      <a:r>
                        <a:rPr lang="tr-TR" sz="1400" dirty="0">
                          <a:effectLst/>
                        </a:rPr>
                        <a:t>2012</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tr-TR"/>
                    </a:p>
                  </a:txBody>
                  <a:tcPr/>
                </a:tc>
                <a:tc hMerge="1">
                  <a:txBody>
                    <a:bodyPr/>
                    <a:lstStyle/>
                    <a:p>
                      <a:endParaRPr lang="tr-TR"/>
                    </a:p>
                  </a:txBody>
                  <a:tcPr/>
                </a:tc>
                <a:tc>
                  <a:txBody>
                    <a:bodyPr/>
                    <a:lstStyle/>
                    <a:p>
                      <a:pPr marL="0" marR="0">
                        <a:lnSpc>
                          <a:spcPct val="107000"/>
                        </a:lnSpc>
                        <a:spcBef>
                          <a:spcPts val="0"/>
                        </a:spcBef>
                        <a:spcAft>
                          <a:spcPts val="0"/>
                        </a:spcAft>
                      </a:pPr>
                      <a:r>
                        <a:rPr lang="tr-TR" sz="1400" dirty="0">
                          <a:effectLst/>
                        </a:rPr>
                        <a:t>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3">
                  <a:txBody>
                    <a:bodyPr/>
                    <a:lstStyle/>
                    <a:p>
                      <a:pPr marL="0" marR="0" algn="ctr">
                        <a:lnSpc>
                          <a:spcPct val="107000"/>
                        </a:lnSpc>
                        <a:spcBef>
                          <a:spcPts val="0"/>
                        </a:spcBef>
                        <a:spcAft>
                          <a:spcPts val="0"/>
                        </a:spcAft>
                      </a:pPr>
                      <a:r>
                        <a:rPr lang="tr-TR" sz="1400" dirty="0">
                          <a:effectLst/>
                        </a:rPr>
                        <a:t>2013</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tr-TR"/>
                    </a:p>
                  </a:txBody>
                  <a:tcPr/>
                </a:tc>
                <a:tc hMerge="1">
                  <a:txBody>
                    <a:bodyPr/>
                    <a:lstStyle/>
                    <a:p>
                      <a:endParaRPr lang="tr-TR"/>
                    </a:p>
                  </a:txBody>
                  <a:tcPr/>
                </a:tc>
                <a:tc rowSpan="7">
                  <a:txBody>
                    <a:bodyPr/>
                    <a:lstStyle/>
                    <a:p>
                      <a:pPr marL="0" marR="0" algn="ctr">
                        <a:lnSpc>
                          <a:spcPct val="107000"/>
                        </a:lnSpc>
                        <a:spcBef>
                          <a:spcPts val="0"/>
                        </a:spcBef>
                        <a:spcAft>
                          <a:spcPts val="0"/>
                        </a:spcAft>
                      </a:pPr>
                      <a:r>
                        <a:rPr lang="tr-TR" sz="4000" dirty="0">
                          <a:effectLst/>
                        </a:rPr>
                        <a:t> </a:t>
                      </a:r>
                      <a:endParaRPr lang="tr-TR"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3">
                  <a:txBody>
                    <a:bodyPr/>
                    <a:lstStyle/>
                    <a:p>
                      <a:pPr marL="0" marR="0" algn="ctr">
                        <a:lnSpc>
                          <a:spcPct val="107000"/>
                        </a:lnSpc>
                        <a:spcBef>
                          <a:spcPts val="0"/>
                        </a:spcBef>
                        <a:spcAft>
                          <a:spcPts val="0"/>
                        </a:spcAft>
                      </a:pPr>
                      <a:r>
                        <a:rPr lang="tr-TR" sz="1400" dirty="0" smtClean="0">
                          <a:effectLst/>
                        </a:rPr>
                        <a:t>2014</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tr-TR"/>
                    </a:p>
                  </a:txBody>
                  <a:tcPr/>
                </a:tc>
                <a:tc hMerge="1">
                  <a:txBody>
                    <a:bodyPr/>
                    <a:lstStyle/>
                    <a:p>
                      <a:endParaRPr lang="tr-TR"/>
                    </a:p>
                  </a:txBody>
                  <a:tcPr/>
                </a:tc>
              </a:tr>
              <a:tr h="2243484">
                <a:tc vMerge="1">
                  <a:txBody>
                    <a:bodyPr/>
                    <a:lstStyle/>
                    <a:p>
                      <a:endParaRPr lang="tr-TR"/>
                    </a:p>
                  </a:txBody>
                  <a:tcPr/>
                </a:tc>
                <a:tc vMerge="1">
                  <a:txBody>
                    <a:bodyPr/>
                    <a:lstStyle/>
                    <a:p>
                      <a:endParaRPr lang="tr-TR"/>
                    </a:p>
                  </a:txBody>
                  <a:tcPr/>
                </a:tc>
                <a:tc>
                  <a:txBody>
                    <a:bodyPr/>
                    <a:lstStyle/>
                    <a:p>
                      <a:pPr marL="0" marR="0">
                        <a:lnSpc>
                          <a:spcPct val="107000"/>
                        </a:lnSpc>
                        <a:spcBef>
                          <a:spcPts val="0"/>
                        </a:spcBef>
                        <a:spcAft>
                          <a:spcPts val="0"/>
                        </a:spcAft>
                      </a:pPr>
                      <a:r>
                        <a:rPr lang="tr-TR" sz="1800" dirty="0">
                          <a:effectLst/>
                        </a:rPr>
                        <a:t>Teşvik Belge Sayısı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marL="0" marR="0">
                        <a:lnSpc>
                          <a:spcPct val="107000"/>
                        </a:lnSpc>
                        <a:spcBef>
                          <a:spcPts val="0"/>
                        </a:spcBef>
                        <a:spcAft>
                          <a:spcPts val="0"/>
                        </a:spcAft>
                      </a:pPr>
                      <a:r>
                        <a:rPr lang="tr-TR" sz="1800" dirty="0">
                          <a:effectLst/>
                        </a:rPr>
                        <a:t>Toplam Sabit Yatırım (Milyon TL)</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marL="0" marR="0">
                        <a:lnSpc>
                          <a:spcPct val="107000"/>
                        </a:lnSpc>
                        <a:spcBef>
                          <a:spcPts val="0"/>
                        </a:spcBef>
                        <a:spcAft>
                          <a:spcPts val="0"/>
                        </a:spcAft>
                      </a:pPr>
                      <a:r>
                        <a:rPr lang="tr-TR" sz="1800" dirty="0">
                          <a:effectLst/>
                        </a:rPr>
                        <a:t>Toplam İstihdam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marL="0" marR="0">
                        <a:lnSpc>
                          <a:spcPct val="107000"/>
                        </a:lnSpc>
                        <a:spcBef>
                          <a:spcPts val="0"/>
                        </a:spcBef>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nSpc>
                          <a:spcPct val="107000"/>
                        </a:lnSpc>
                        <a:spcBef>
                          <a:spcPts val="0"/>
                        </a:spcBef>
                        <a:spcAft>
                          <a:spcPts val="0"/>
                        </a:spcAft>
                      </a:pPr>
                      <a:r>
                        <a:rPr lang="tr-TR" sz="1800" dirty="0">
                          <a:effectLst/>
                        </a:rPr>
                        <a:t>Teşvik Belge Sayısı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marL="0" marR="0">
                        <a:lnSpc>
                          <a:spcPct val="107000"/>
                        </a:lnSpc>
                        <a:spcBef>
                          <a:spcPts val="0"/>
                        </a:spcBef>
                        <a:spcAft>
                          <a:spcPts val="0"/>
                        </a:spcAft>
                      </a:pPr>
                      <a:r>
                        <a:rPr lang="tr-TR" sz="1800" dirty="0">
                          <a:effectLst/>
                        </a:rPr>
                        <a:t>Toplam Sabit Yatırım (Milyon TL)</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marL="0" marR="0">
                        <a:lnSpc>
                          <a:spcPct val="107000"/>
                        </a:lnSpc>
                        <a:spcBef>
                          <a:spcPts val="0"/>
                        </a:spcBef>
                        <a:spcAft>
                          <a:spcPts val="0"/>
                        </a:spcAft>
                      </a:pPr>
                      <a:r>
                        <a:rPr lang="tr-TR" sz="1800" dirty="0">
                          <a:effectLst/>
                        </a:rPr>
                        <a:t>Toplam İstihdam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vMerge="1">
                  <a:txBody>
                    <a:bodyPr/>
                    <a:lstStyle/>
                    <a:p>
                      <a:endParaRPr lang="tr-TR"/>
                    </a:p>
                  </a:txBody>
                  <a:tcPr/>
                </a:tc>
                <a:tc>
                  <a:txBody>
                    <a:bodyPr/>
                    <a:lstStyle/>
                    <a:p>
                      <a:pPr marL="0" marR="0">
                        <a:lnSpc>
                          <a:spcPct val="107000"/>
                        </a:lnSpc>
                        <a:spcBef>
                          <a:spcPts val="0"/>
                        </a:spcBef>
                        <a:spcAft>
                          <a:spcPts val="0"/>
                        </a:spcAft>
                      </a:pPr>
                      <a:r>
                        <a:rPr lang="tr-TR" sz="1800">
                          <a:effectLst/>
                        </a:rPr>
                        <a:t>Teşvik Belge Sayısı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marL="0" marR="0">
                        <a:lnSpc>
                          <a:spcPct val="107000"/>
                        </a:lnSpc>
                        <a:spcBef>
                          <a:spcPts val="0"/>
                        </a:spcBef>
                        <a:spcAft>
                          <a:spcPts val="0"/>
                        </a:spcAft>
                      </a:pPr>
                      <a:r>
                        <a:rPr lang="tr-TR" sz="1800">
                          <a:effectLst/>
                        </a:rPr>
                        <a:t>Toplam Sabit Yatırım (Milyon TL)</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marL="0" marR="0">
                        <a:lnSpc>
                          <a:spcPct val="107000"/>
                        </a:lnSpc>
                        <a:spcBef>
                          <a:spcPts val="0"/>
                        </a:spcBef>
                        <a:spcAft>
                          <a:spcPts val="0"/>
                        </a:spcAft>
                      </a:pPr>
                      <a:r>
                        <a:rPr lang="tr-TR" sz="1800" dirty="0">
                          <a:effectLst/>
                        </a:rPr>
                        <a:t>Toplam İstihdam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r>
              <a:tr h="388295">
                <a:tc rowSpan="5">
                  <a:txBody>
                    <a:bodyPr/>
                    <a:lstStyle/>
                    <a:p>
                      <a:pPr marL="0" marR="0" algn="ctr">
                        <a:lnSpc>
                          <a:spcPct val="107000"/>
                        </a:lnSpc>
                        <a:spcBef>
                          <a:spcPts val="0"/>
                        </a:spcBef>
                        <a:spcAft>
                          <a:spcPts val="0"/>
                        </a:spcAft>
                      </a:pPr>
                      <a:r>
                        <a:rPr lang="tr-TR" sz="1800">
                          <a:effectLst/>
                        </a:rPr>
                        <a:t>ZONGULDAK</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nSpc>
                          <a:spcPct val="107000"/>
                        </a:lnSpc>
                        <a:spcBef>
                          <a:spcPts val="0"/>
                        </a:spcBef>
                        <a:spcAft>
                          <a:spcPts val="0"/>
                        </a:spcAft>
                      </a:pPr>
                      <a:r>
                        <a:rPr lang="tr-TR" sz="1800">
                          <a:effectLst/>
                        </a:rPr>
                        <a:t>Bölgesel</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tr-TR" sz="1800">
                          <a:effectLst/>
                        </a:rPr>
                        <a:t>10</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tr-TR" sz="1800">
                          <a:effectLst/>
                        </a:rPr>
                        <a:t>66</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tr-TR" sz="1800">
                          <a:effectLst/>
                        </a:rPr>
                        <a:t>483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800">
                        <a:effectLst/>
                        <a:latin typeface="Calibri" panose="020F0502020204030204" pitchFamily="34" charset="0"/>
                      </a:endParaRPr>
                    </a:p>
                  </a:txBody>
                  <a:tcPr marL="44450" marR="44450" marT="0" marB="0" anchor="b"/>
                </a:tc>
                <a:tc>
                  <a:txBody>
                    <a:bodyPr/>
                    <a:lstStyle/>
                    <a:p>
                      <a:pPr marL="0" marR="0" algn="r">
                        <a:lnSpc>
                          <a:spcPct val="107000"/>
                        </a:lnSpc>
                        <a:spcBef>
                          <a:spcPts val="0"/>
                        </a:spcBef>
                        <a:spcAft>
                          <a:spcPts val="0"/>
                        </a:spcAft>
                      </a:pPr>
                      <a:r>
                        <a:rPr lang="tr-TR" sz="1800">
                          <a:effectLst/>
                        </a:rPr>
                        <a:t>9</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tr-TR" sz="1800">
                          <a:effectLst/>
                        </a:rPr>
                        <a:t>94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tr-TR" sz="1800" dirty="0">
                          <a:effectLst/>
                        </a:rPr>
                        <a:t>263</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tr-TR"/>
                    </a:p>
                  </a:txBody>
                  <a:tcPr/>
                </a:tc>
                <a:tc>
                  <a:txBody>
                    <a:bodyPr/>
                    <a:lstStyle/>
                    <a:p>
                      <a:pPr marL="0" marR="0" algn="r">
                        <a:lnSpc>
                          <a:spcPct val="107000"/>
                        </a:lnSpc>
                        <a:spcBef>
                          <a:spcPts val="0"/>
                        </a:spcBef>
                        <a:spcAft>
                          <a:spcPts val="0"/>
                        </a:spcAft>
                      </a:pPr>
                      <a:r>
                        <a:rPr lang="tr-TR" sz="1800" dirty="0">
                          <a:effectLst/>
                        </a:rPr>
                        <a:t>5</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tr-TR" sz="1800">
                          <a:effectLst/>
                        </a:rPr>
                        <a:t>24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tr-TR" sz="1800">
                          <a:effectLst/>
                        </a:rPr>
                        <a:t>254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88295">
                <a:tc vMerge="1">
                  <a:txBody>
                    <a:bodyPr/>
                    <a:lstStyle/>
                    <a:p>
                      <a:endParaRPr lang="tr-TR"/>
                    </a:p>
                  </a:txBody>
                  <a:tcPr/>
                </a:tc>
                <a:tc>
                  <a:txBody>
                    <a:bodyPr/>
                    <a:lstStyle/>
                    <a:p>
                      <a:pPr marL="0" marR="0">
                        <a:lnSpc>
                          <a:spcPct val="107000"/>
                        </a:lnSpc>
                        <a:spcBef>
                          <a:spcPts val="0"/>
                        </a:spcBef>
                        <a:spcAft>
                          <a:spcPts val="0"/>
                        </a:spcAft>
                      </a:pPr>
                      <a:r>
                        <a:rPr lang="tr-TR" sz="1800">
                          <a:effectLst/>
                        </a:rPr>
                        <a:t>Genel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tr-TR" sz="1800">
                          <a:effectLst/>
                        </a:rPr>
                        <a:t>14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tr-TR" sz="1800">
                          <a:effectLst/>
                        </a:rPr>
                        <a:t>36</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tr-TR" sz="1800">
                          <a:effectLst/>
                        </a:rPr>
                        <a:t>118</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800">
                        <a:effectLst/>
                        <a:latin typeface="Calibri" panose="020F0502020204030204" pitchFamily="34" charset="0"/>
                      </a:endParaRPr>
                    </a:p>
                  </a:txBody>
                  <a:tcPr marL="44450" marR="44450" marT="0" marB="0" anchor="b"/>
                </a:tc>
                <a:tc>
                  <a:txBody>
                    <a:bodyPr/>
                    <a:lstStyle/>
                    <a:p>
                      <a:pPr marL="0" marR="0" algn="r">
                        <a:lnSpc>
                          <a:spcPct val="107000"/>
                        </a:lnSpc>
                        <a:spcBef>
                          <a:spcPts val="0"/>
                        </a:spcBef>
                        <a:spcAft>
                          <a:spcPts val="0"/>
                        </a:spcAft>
                      </a:pPr>
                      <a:r>
                        <a:rPr lang="tr-TR" sz="1800">
                          <a:effectLst/>
                        </a:rPr>
                        <a:t>14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tr-TR" sz="1800">
                          <a:effectLst/>
                        </a:rPr>
                        <a:t>1717</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tr-TR" sz="1800">
                          <a:effectLst/>
                        </a:rPr>
                        <a:t>647</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tr-TR"/>
                    </a:p>
                  </a:txBody>
                  <a:tcPr/>
                </a:tc>
                <a:tc>
                  <a:txBody>
                    <a:bodyPr/>
                    <a:lstStyle/>
                    <a:p>
                      <a:pPr marL="0" marR="0" algn="r">
                        <a:lnSpc>
                          <a:spcPct val="107000"/>
                        </a:lnSpc>
                        <a:spcBef>
                          <a:spcPts val="0"/>
                        </a:spcBef>
                        <a:spcAft>
                          <a:spcPts val="0"/>
                        </a:spcAft>
                      </a:pPr>
                      <a:r>
                        <a:rPr lang="tr-TR" sz="1800" dirty="0">
                          <a:effectLst/>
                        </a:rPr>
                        <a:t>10</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tr-TR" sz="1800" dirty="0">
                          <a:effectLst/>
                        </a:rPr>
                        <a:t>35</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tr-TR" sz="1800">
                          <a:effectLst/>
                        </a:rPr>
                        <a:t>161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88295">
                <a:tc vMerge="1">
                  <a:txBody>
                    <a:bodyPr/>
                    <a:lstStyle/>
                    <a:p>
                      <a:endParaRPr lang="tr-TR"/>
                    </a:p>
                  </a:txBody>
                  <a:tcPr/>
                </a:tc>
                <a:tc>
                  <a:txBody>
                    <a:bodyPr/>
                    <a:lstStyle/>
                    <a:p>
                      <a:pPr marL="0" marR="0">
                        <a:lnSpc>
                          <a:spcPct val="107000"/>
                        </a:lnSpc>
                        <a:spcBef>
                          <a:spcPts val="0"/>
                        </a:spcBef>
                        <a:spcAft>
                          <a:spcPts val="0"/>
                        </a:spcAft>
                      </a:pPr>
                      <a:r>
                        <a:rPr lang="tr-TR" sz="1800">
                          <a:effectLst/>
                        </a:rPr>
                        <a:t>TOPLAM</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tr-TR" sz="1800">
                          <a:effectLst/>
                        </a:rPr>
                        <a:t>24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tr-TR" sz="1800">
                          <a:effectLst/>
                        </a:rPr>
                        <a:t>102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tr-TR" sz="1800">
                          <a:effectLst/>
                        </a:rPr>
                        <a:t>601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800">
                        <a:effectLst/>
                        <a:latin typeface="Calibri" panose="020F0502020204030204" pitchFamily="34" charset="0"/>
                      </a:endParaRPr>
                    </a:p>
                  </a:txBody>
                  <a:tcPr marL="44450" marR="44450" marT="0" marB="0" anchor="b"/>
                </a:tc>
                <a:tc>
                  <a:txBody>
                    <a:bodyPr/>
                    <a:lstStyle/>
                    <a:p>
                      <a:pPr marL="0" marR="0" algn="r">
                        <a:lnSpc>
                          <a:spcPct val="107000"/>
                        </a:lnSpc>
                        <a:spcBef>
                          <a:spcPts val="0"/>
                        </a:spcBef>
                        <a:spcAft>
                          <a:spcPts val="0"/>
                        </a:spcAft>
                      </a:pPr>
                      <a:r>
                        <a:rPr lang="tr-TR" sz="1800">
                          <a:effectLst/>
                        </a:rPr>
                        <a:t>23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tr-TR" sz="1800">
                          <a:effectLst/>
                        </a:rPr>
                        <a:t>1811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tr-TR" sz="1800">
                          <a:effectLst/>
                        </a:rPr>
                        <a:t>910</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tr-TR"/>
                    </a:p>
                  </a:txBody>
                  <a:tcPr/>
                </a:tc>
                <a:tc>
                  <a:txBody>
                    <a:bodyPr/>
                    <a:lstStyle/>
                    <a:p>
                      <a:pPr marL="0" marR="0" algn="r">
                        <a:lnSpc>
                          <a:spcPct val="107000"/>
                        </a:lnSpc>
                        <a:spcBef>
                          <a:spcPts val="0"/>
                        </a:spcBef>
                        <a:spcAft>
                          <a:spcPts val="0"/>
                        </a:spcAft>
                      </a:pPr>
                      <a:r>
                        <a:rPr lang="tr-TR" sz="1800">
                          <a:effectLst/>
                        </a:rPr>
                        <a:t>15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tr-TR" sz="1800" dirty="0">
                          <a:effectLst/>
                        </a:rPr>
                        <a:t>59</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tr-TR" sz="1800">
                          <a:effectLst/>
                        </a:rPr>
                        <a:t>415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575827">
                <a:tc vMerge="1">
                  <a:txBody>
                    <a:bodyPr/>
                    <a:lstStyle/>
                    <a:p>
                      <a:endParaRPr lang="tr-TR"/>
                    </a:p>
                  </a:txBody>
                  <a:tcPr/>
                </a:tc>
                <a:tc>
                  <a:txBody>
                    <a:bodyPr/>
                    <a:lstStyle/>
                    <a:p>
                      <a:pPr marL="0" marR="0">
                        <a:lnSpc>
                          <a:spcPct val="107000"/>
                        </a:lnSpc>
                        <a:spcBef>
                          <a:spcPts val="0"/>
                        </a:spcBef>
                        <a:spcAft>
                          <a:spcPts val="0"/>
                        </a:spcAft>
                      </a:pPr>
                      <a:r>
                        <a:rPr lang="tr-TR" sz="1800">
                          <a:effectLst/>
                        </a:rPr>
                        <a:t>3.Bölge İçindeki Payı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tr-TR" sz="1800">
                          <a:effectLst/>
                        </a:rPr>
                        <a:t>5.8</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tr-TR" sz="1800">
                          <a:effectLst/>
                        </a:rPr>
                        <a:t>1.3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tr-TR" sz="1800">
                          <a:effectLst/>
                        </a:rPr>
                        <a:t>3.4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800">
                        <a:effectLst/>
                        <a:latin typeface="Calibri" panose="020F0502020204030204" pitchFamily="34" charset="0"/>
                      </a:endParaRPr>
                    </a:p>
                  </a:txBody>
                  <a:tcPr marL="44450" marR="44450" marT="0" marB="0" anchor="b"/>
                </a:tc>
                <a:tc>
                  <a:txBody>
                    <a:bodyPr/>
                    <a:lstStyle/>
                    <a:p>
                      <a:pPr marL="0" marR="0" algn="r">
                        <a:lnSpc>
                          <a:spcPct val="107000"/>
                        </a:lnSpc>
                        <a:spcBef>
                          <a:spcPts val="0"/>
                        </a:spcBef>
                        <a:spcAft>
                          <a:spcPts val="0"/>
                        </a:spcAft>
                      </a:pPr>
                      <a:r>
                        <a:rPr lang="tr-TR" sz="1800">
                          <a:effectLst/>
                        </a:rPr>
                        <a:t>3.3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tr-TR" sz="1800">
                          <a:effectLst/>
                        </a:rPr>
                        <a:t>15.7</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tr-TR" sz="1800">
                          <a:effectLst/>
                        </a:rPr>
                        <a:t>4.2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tr-TR"/>
                    </a:p>
                  </a:txBody>
                  <a:tcPr/>
                </a:tc>
                <a:tc>
                  <a:txBody>
                    <a:bodyPr/>
                    <a:lstStyle/>
                    <a:p>
                      <a:pPr marL="0" marR="0" algn="r">
                        <a:lnSpc>
                          <a:spcPct val="107000"/>
                        </a:lnSpc>
                        <a:spcBef>
                          <a:spcPts val="0"/>
                        </a:spcBef>
                        <a:spcAft>
                          <a:spcPts val="0"/>
                        </a:spcAft>
                      </a:pPr>
                      <a:r>
                        <a:rPr lang="tr-TR" sz="1800">
                          <a:effectLst/>
                        </a:rPr>
                        <a:t>2.8</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tr-TR" sz="1800" dirty="0">
                          <a:effectLst/>
                        </a:rPr>
                        <a:t>0.7</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tr-TR" sz="1800">
                          <a:effectLst/>
                        </a:rPr>
                        <a:t>2.6</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575827">
                <a:tc vMerge="1">
                  <a:txBody>
                    <a:bodyPr/>
                    <a:lstStyle/>
                    <a:p>
                      <a:endParaRPr lang="tr-TR"/>
                    </a:p>
                  </a:txBody>
                  <a:tcPr/>
                </a:tc>
                <a:tc>
                  <a:txBody>
                    <a:bodyPr/>
                    <a:lstStyle/>
                    <a:p>
                      <a:pPr marL="0" marR="0">
                        <a:lnSpc>
                          <a:spcPct val="107000"/>
                        </a:lnSpc>
                        <a:spcBef>
                          <a:spcPts val="0"/>
                        </a:spcBef>
                        <a:spcAft>
                          <a:spcPts val="0"/>
                        </a:spcAft>
                      </a:pPr>
                      <a:r>
                        <a:rPr lang="tr-TR" sz="1800">
                          <a:effectLst/>
                        </a:rPr>
                        <a:t>Türkiye İçindeki Payı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tr-TR" sz="1800">
                          <a:effectLst/>
                        </a:rPr>
                        <a:t>1.2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tr-TR" sz="1800">
                          <a:effectLst/>
                        </a:rPr>
                        <a:t>0.2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tr-TR" sz="1800">
                          <a:effectLst/>
                        </a:rPr>
                        <a:t>0.4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800">
                        <a:effectLst/>
                        <a:latin typeface="Calibri" panose="020F0502020204030204" pitchFamily="34" charset="0"/>
                      </a:endParaRPr>
                    </a:p>
                  </a:txBody>
                  <a:tcPr marL="44450" marR="44450" marT="0" marB="0" anchor="b"/>
                </a:tc>
                <a:tc>
                  <a:txBody>
                    <a:bodyPr/>
                    <a:lstStyle/>
                    <a:p>
                      <a:pPr marL="0" marR="0" algn="r">
                        <a:lnSpc>
                          <a:spcPct val="107000"/>
                        </a:lnSpc>
                        <a:spcBef>
                          <a:spcPts val="0"/>
                        </a:spcBef>
                        <a:spcAft>
                          <a:spcPts val="0"/>
                        </a:spcAft>
                      </a:pPr>
                      <a:r>
                        <a:rPr lang="tr-TR" sz="1800">
                          <a:effectLst/>
                        </a:rPr>
                        <a:t>0.5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tr-TR" sz="1800">
                          <a:effectLst/>
                        </a:rPr>
                        <a:t>1.9</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tr-TR" sz="1800">
                          <a:effectLst/>
                        </a:rPr>
                        <a:t>0.5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tr-TR"/>
                    </a:p>
                  </a:txBody>
                  <a:tcPr/>
                </a:tc>
                <a:tc>
                  <a:txBody>
                    <a:bodyPr/>
                    <a:lstStyle/>
                    <a:p>
                      <a:pPr marL="0" marR="0" algn="r">
                        <a:lnSpc>
                          <a:spcPct val="107000"/>
                        </a:lnSpc>
                        <a:spcBef>
                          <a:spcPts val="0"/>
                        </a:spcBef>
                        <a:spcAft>
                          <a:spcPts val="0"/>
                        </a:spcAft>
                      </a:pPr>
                      <a:r>
                        <a:rPr lang="tr-TR" sz="1800">
                          <a:effectLst/>
                        </a:rPr>
                        <a:t>0.4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tr-TR" sz="1800" dirty="0">
                          <a:effectLst/>
                        </a:rPr>
                        <a:t>0.1</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tr-TR" sz="1800" dirty="0">
                          <a:effectLst/>
                        </a:rPr>
                        <a:t>0.3</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2977449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206062"/>
            <a:ext cx="9404723" cy="1043189"/>
          </a:xfrm>
        </p:spPr>
        <p:txBody>
          <a:bodyPr/>
          <a:lstStyle/>
          <a:p>
            <a:pPr algn="ctr"/>
            <a:r>
              <a:rPr lang="tr-TR" sz="4800" b="1" dirty="0" smtClean="0"/>
              <a:t>Yatırım Teşvikleri</a:t>
            </a:r>
            <a:endParaRPr lang="tr-TR" sz="4800" b="1" dirty="0"/>
          </a:p>
        </p:txBody>
      </p:sp>
      <p:graphicFrame>
        <p:nvGraphicFramePr>
          <p:cNvPr id="4" name="İçerik Yer Tutucusu 3"/>
          <p:cNvGraphicFramePr>
            <a:graphicFrameLocks noGrp="1"/>
          </p:cNvGraphicFramePr>
          <p:nvPr>
            <p:ph idx="1"/>
            <p:extLst/>
          </p:nvPr>
        </p:nvGraphicFramePr>
        <p:xfrm>
          <a:off x="502274" y="1249255"/>
          <a:ext cx="10676587" cy="4999405"/>
        </p:xfrm>
        <a:graphic>
          <a:graphicData uri="http://schemas.openxmlformats.org/drawingml/2006/table">
            <a:tbl>
              <a:tblPr firstRow="1" firstCol="1" bandRow="1">
                <a:tableStyleId>{5C22544A-7EE6-4342-B048-85BDC9FD1C3A}</a:tableStyleId>
              </a:tblPr>
              <a:tblGrid>
                <a:gridCol w="1642971"/>
                <a:gridCol w="1434738"/>
                <a:gridCol w="1434738"/>
                <a:gridCol w="1503422"/>
                <a:gridCol w="1503422"/>
                <a:gridCol w="1578648"/>
                <a:gridCol w="1578648"/>
              </a:tblGrid>
              <a:tr h="614817">
                <a:tc rowSpan="2">
                  <a:txBody>
                    <a:bodyPr/>
                    <a:lstStyle/>
                    <a:p>
                      <a:pPr marL="0" marR="0" algn="ctr">
                        <a:lnSpc>
                          <a:spcPct val="107000"/>
                        </a:lnSpc>
                        <a:spcBef>
                          <a:spcPts val="0"/>
                        </a:spcBef>
                        <a:spcAft>
                          <a:spcPts val="0"/>
                        </a:spcAft>
                      </a:pPr>
                      <a:r>
                        <a:rPr lang="tr-TR" sz="2000" dirty="0">
                          <a:effectLst/>
                        </a:rPr>
                        <a:t>İller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tr-TR" sz="2000">
                          <a:effectLst/>
                        </a:rPr>
                        <a:t>Belge Sayısına Göre Sıralaması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tr-TR"/>
                    </a:p>
                  </a:txBody>
                  <a:tcPr/>
                </a:tc>
                <a:tc gridSpan="2">
                  <a:txBody>
                    <a:bodyPr/>
                    <a:lstStyle/>
                    <a:p>
                      <a:pPr marL="0" marR="0" algn="ctr">
                        <a:lnSpc>
                          <a:spcPct val="107000"/>
                        </a:lnSpc>
                        <a:spcBef>
                          <a:spcPts val="0"/>
                        </a:spcBef>
                        <a:spcAft>
                          <a:spcPts val="0"/>
                        </a:spcAft>
                      </a:pPr>
                      <a:r>
                        <a:rPr lang="tr-TR" sz="2000">
                          <a:effectLst/>
                        </a:rPr>
                        <a:t>Yatırım Tutarına Göre Sıralaması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tr-TR"/>
                    </a:p>
                  </a:txBody>
                  <a:tcPr/>
                </a:tc>
                <a:tc gridSpan="2">
                  <a:txBody>
                    <a:bodyPr/>
                    <a:lstStyle/>
                    <a:p>
                      <a:pPr marL="0" marR="0" algn="ctr">
                        <a:lnSpc>
                          <a:spcPct val="107000"/>
                        </a:lnSpc>
                        <a:spcBef>
                          <a:spcPts val="0"/>
                        </a:spcBef>
                        <a:spcAft>
                          <a:spcPts val="0"/>
                        </a:spcAft>
                      </a:pPr>
                      <a:r>
                        <a:rPr lang="tr-TR" sz="2000">
                          <a:effectLst/>
                        </a:rPr>
                        <a:t>İstihdama Göre Sıralaması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tr-TR"/>
                    </a:p>
                  </a:txBody>
                  <a:tcPr/>
                </a:tc>
              </a:tr>
              <a:tr h="299474">
                <a:tc vMerge="1">
                  <a:txBody>
                    <a:bodyPr/>
                    <a:lstStyle/>
                    <a:p>
                      <a:endParaRPr lang="tr-TR"/>
                    </a:p>
                  </a:txBody>
                  <a:tcPr/>
                </a:tc>
                <a:tc>
                  <a:txBody>
                    <a:bodyPr/>
                    <a:lstStyle/>
                    <a:p>
                      <a:pPr marL="0" marR="0" algn="ctr">
                        <a:lnSpc>
                          <a:spcPct val="107000"/>
                        </a:lnSpc>
                        <a:spcBef>
                          <a:spcPts val="0"/>
                        </a:spcBef>
                        <a:spcAft>
                          <a:spcPts val="0"/>
                        </a:spcAft>
                      </a:pPr>
                      <a:r>
                        <a:rPr lang="tr-TR" sz="2000">
                          <a:effectLst/>
                        </a:rPr>
                        <a:t>2013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2014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2013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2014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2013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2014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4955">
                <a:tc>
                  <a:txBody>
                    <a:bodyPr/>
                    <a:lstStyle/>
                    <a:p>
                      <a:pPr marL="0" marR="0" algn="just">
                        <a:lnSpc>
                          <a:spcPct val="107000"/>
                        </a:lnSpc>
                        <a:spcBef>
                          <a:spcPts val="0"/>
                        </a:spcBef>
                        <a:spcAft>
                          <a:spcPts val="0"/>
                        </a:spcAft>
                      </a:pPr>
                      <a:r>
                        <a:rPr lang="tr-TR" sz="2000">
                          <a:effectLst/>
                        </a:rPr>
                        <a:t>Gaziantep</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dirty="0">
                          <a:effectLst/>
                        </a:rPr>
                        <a:t>1</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9474">
                <a:tc>
                  <a:txBody>
                    <a:bodyPr/>
                    <a:lstStyle/>
                    <a:p>
                      <a:pPr marL="0" marR="0" algn="just">
                        <a:lnSpc>
                          <a:spcPct val="107000"/>
                        </a:lnSpc>
                        <a:spcBef>
                          <a:spcPts val="0"/>
                        </a:spcBef>
                        <a:spcAft>
                          <a:spcPts val="0"/>
                        </a:spcAft>
                      </a:pPr>
                      <a:r>
                        <a:rPr lang="tr-TR" sz="2000">
                          <a:effectLst/>
                        </a:rPr>
                        <a:t>Manisa</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7</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9474">
                <a:tc>
                  <a:txBody>
                    <a:bodyPr/>
                    <a:lstStyle/>
                    <a:p>
                      <a:pPr marL="0" marR="0" algn="just">
                        <a:lnSpc>
                          <a:spcPct val="107000"/>
                        </a:lnSpc>
                        <a:spcBef>
                          <a:spcPts val="0"/>
                        </a:spcBef>
                        <a:spcAft>
                          <a:spcPts val="0"/>
                        </a:spcAft>
                      </a:pPr>
                      <a:r>
                        <a:rPr lang="tr-TR" sz="2000">
                          <a:effectLst/>
                        </a:rPr>
                        <a:t>Mersin</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9474">
                <a:tc>
                  <a:txBody>
                    <a:bodyPr/>
                    <a:lstStyle/>
                    <a:p>
                      <a:pPr marL="0" marR="0" algn="just">
                        <a:lnSpc>
                          <a:spcPct val="107000"/>
                        </a:lnSpc>
                        <a:spcBef>
                          <a:spcPts val="0"/>
                        </a:spcBef>
                        <a:spcAft>
                          <a:spcPts val="0"/>
                        </a:spcAft>
                      </a:pPr>
                      <a:r>
                        <a:rPr lang="tr-TR" sz="2000">
                          <a:effectLst/>
                        </a:rPr>
                        <a:t>Balıkesir</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6</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9474">
                <a:tc>
                  <a:txBody>
                    <a:bodyPr/>
                    <a:lstStyle/>
                    <a:p>
                      <a:pPr marL="0" marR="0" algn="just">
                        <a:lnSpc>
                          <a:spcPct val="107000"/>
                        </a:lnSpc>
                        <a:spcBef>
                          <a:spcPts val="0"/>
                        </a:spcBef>
                        <a:spcAft>
                          <a:spcPts val="0"/>
                        </a:spcAft>
                      </a:pPr>
                      <a:r>
                        <a:rPr lang="tr-TR" sz="2000">
                          <a:effectLst/>
                        </a:rPr>
                        <a:t>Samsun</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6</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8</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7</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9474">
                <a:tc>
                  <a:txBody>
                    <a:bodyPr/>
                    <a:lstStyle/>
                    <a:p>
                      <a:pPr marL="0" marR="0" algn="just">
                        <a:lnSpc>
                          <a:spcPct val="107000"/>
                        </a:lnSpc>
                        <a:spcBef>
                          <a:spcPts val="0"/>
                        </a:spcBef>
                        <a:spcAft>
                          <a:spcPts val="0"/>
                        </a:spcAft>
                      </a:pPr>
                      <a:r>
                        <a:rPr lang="tr-TR" sz="2000">
                          <a:effectLst/>
                        </a:rPr>
                        <a:t>Bilecik</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6</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9</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9</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10</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9</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10</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9474">
                <a:tc>
                  <a:txBody>
                    <a:bodyPr/>
                    <a:lstStyle/>
                    <a:p>
                      <a:pPr marL="0" marR="0" algn="just">
                        <a:lnSpc>
                          <a:spcPct val="107000"/>
                        </a:lnSpc>
                        <a:spcBef>
                          <a:spcPts val="0"/>
                        </a:spcBef>
                        <a:spcAft>
                          <a:spcPts val="0"/>
                        </a:spcAft>
                      </a:pPr>
                      <a:r>
                        <a:rPr lang="tr-TR" sz="2000">
                          <a:effectLst/>
                        </a:rPr>
                        <a:t>Burdur</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7</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10</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10</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11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10</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11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9474">
                <a:tc>
                  <a:txBody>
                    <a:bodyPr/>
                    <a:lstStyle/>
                    <a:p>
                      <a:pPr marL="0" marR="0" algn="just">
                        <a:lnSpc>
                          <a:spcPct val="107000"/>
                        </a:lnSpc>
                        <a:spcBef>
                          <a:spcPts val="0"/>
                        </a:spcBef>
                        <a:spcAft>
                          <a:spcPts val="0"/>
                        </a:spcAft>
                      </a:pPr>
                      <a:r>
                        <a:rPr lang="tr-TR" sz="2000">
                          <a:effectLst/>
                        </a:rPr>
                        <a:t>Uşak</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8</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12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12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9</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12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12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9474">
                <a:tc>
                  <a:txBody>
                    <a:bodyPr/>
                    <a:lstStyle/>
                    <a:p>
                      <a:pPr marL="0" marR="0" algn="just">
                        <a:lnSpc>
                          <a:spcPct val="107000"/>
                        </a:lnSpc>
                        <a:spcBef>
                          <a:spcPts val="0"/>
                        </a:spcBef>
                        <a:spcAft>
                          <a:spcPts val="0"/>
                        </a:spcAft>
                      </a:pPr>
                      <a:r>
                        <a:rPr lang="tr-TR" sz="2000">
                          <a:effectLst/>
                        </a:rPr>
                        <a:t>Karaman</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9</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7</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6</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6</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4682">
                <a:tc>
                  <a:txBody>
                    <a:bodyPr/>
                    <a:lstStyle/>
                    <a:p>
                      <a:pPr marL="0" marR="0" algn="just">
                        <a:lnSpc>
                          <a:spcPct val="107000"/>
                        </a:lnSpc>
                        <a:spcBef>
                          <a:spcPts val="0"/>
                        </a:spcBef>
                        <a:spcAft>
                          <a:spcPts val="0"/>
                        </a:spcAft>
                      </a:pPr>
                      <a:r>
                        <a:rPr lang="tr-TR" sz="2000">
                          <a:effectLst/>
                        </a:rPr>
                        <a:t>Zonguldak</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b="1" dirty="0">
                          <a:solidFill>
                            <a:srgbClr val="FF0000"/>
                          </a:solidFill>
                          <a:effectLst/>
                        </a:rPr>
                        <a:t>10</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b="1" dirty="0">
                          <a:solidFill>
                            <a:srgbClr val="FF0000"/>
                          </a:solidFill>
                          <a:effectLst/>
                        </a:rPr>
                        <a:t>11</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b="1" dirty="0">
                          <a:solidFill>
                            <a:srgbClr val="FF0000"/>
                          </a:solidFill>
                          <a:effectLst/>
                        </a:rPr>
                        <a:t>2</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b="1" dirty="0">
                          <a:solidFill>
                            <a:srgbClr val="FF0000"/>
                          </a:solidFill>
                          <a:effectLst/>
                        </a:rPr>
                        <a:t>12</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b="1" dirty="0">
                          <a:solidFill>
                            <a:srgbClr val="FF0000"/>
                          </a:solidFill>
                          <a:effectLst/>
                        </a:rPr>
                        <a:t>7</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b="1" dirty="0">
                          <a:solidFill>
                            <a:srgbClr val="FF0000"/>
                          </a:solidFill>
                          <a:effectLst/>
                        </a:rPr>
                        <a:t>9</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9474">
                <a:tc>
                  <a:txBody>
                    <a:bodyPr/>
                    <a:lstStyle/>
                    <a:p>
                      <a:pPr marL="0" marR="0" algn="just">
                        <a:lnSpc>
                          <a:spcPct val="107000"/>
                        </a:lnSpc>
                        <a:spcBef>
                          <a:spcPts val="0"/>
                        </a:spcBef>
                        <a:spcAft>
                          <a:spcPts val="0"/>
                        </a:spcAft>
                      </a:pPr>
                      <a:r>
                        <a:rPr lang="tr-TR" sz="2000">
                          <a:effectLst/>
                        </a:rPr>
                        <a:t>Karabük</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11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8</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11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11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8</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9474">
                <a:tc>
                  <a:txBody>
                    <a:bodyPr/>
                    <a:lstStyle/>
                    <a:p>
                      <a:pPr marL="0" marR="0">
                        <a:lnSpc>
                          <a:spcPct val="107000"/>
                        </a:lnSpc>
                        <a:spcBef>
                          <a:spcPts val="0"/>
                        </a:spcBef>
                        <a:spcAft>
                          <a:spcPts val="0"/>
                        </a:spcAft>
                      </a:pPr>
                      <a:r>
                        <a:rPr lang="tr-TR" sz="2000">
                          <a:effectLst/>
                        </a:rPr>
                        <a:t>Trabzon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12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8</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7</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a:effectLst/>
                        </a:rPr>
                        <a:t>8</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2000" dirty="0">
                          <a:effectLst/>
                        </a:rPr>
                        <a:t>6</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242862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1741" y="108643"/>
            <a:ext cx="1009504" cy="867609"/>
          </a:xfrm>
          <a:prstGeom prst="rect">
            <a:avLst/>
          </a:prstGeom>
        </p:spPr>
      </p:pic>
      <p:sp>
        <p:nvSpPr>
          <p:cNvPr id="3" name="İçerik Yer Tutucusu 2"/>
          <p:cNvSpPr>
            <a:spLocks noGrp="1"/>
          </p:cNvSpPr>
          <p:nvPr>
            <p:ph idx="1"/>
          </p:nvPr>
        </p:nvSpPr>
        <p:spPr>
          <a:xfrm>
            <a:off x="515155" y="347730"/>
            <a:ext cx="11114467" cy="5900669"/>
          </a:xfrm>
        </p:spPr>
        <p:txBody>
          <a:bodyPr>
            <a:normAutofit/>
          </a:bodyPr>
          <a:lstStyle/>
          <a:p>
            <a:pPr marL="0" indent="0" algn="ctr">
              <a:buNone/>
            </a:pPr>
            <a:r>
              <a:rPr lang="tr-TR" sz="4000" b="1" dirty="0" smtClean="0"/>
              <a:t>İşgücü Piyasası Göstergeleri</a:t>
            </a:r>
          </a:p>
          <a:p>
            <a:pPr marL="0" indent="0" algn="ctr">
              <a:buNone/>
            </a:pPr>
            <a:endParaRPr lang="tr-TR" sz="6000" b="1" dirty="0"/>
          </a:p>
        </p:txBody>
      </p:sp>
      <p:graphicFrame>
        <p:nvGraphicFramePr>
          <p:cNvPr id="7" name="Grafik 6"/>
          <p:cNvGraphicFramePr/>
          <p:nvPr>
            <p:extLst>
              <p:ext uri="{D42A27DB-BD31-4B8C-83A1-F6EECF244321}">
                <p14:modId xmlns:p14="http://schemas.microsoft.com/office/powerpoint/2010/main" val="3605050085"/>
              </p:ext>
            </p:extLst>
          </p:nvPr>
        </p:nvGraphicFramePr>
        <p:xfrm>
          <a:off x="515156" y="1506828"/>
          <a:ext cx="11346286" cy="4980658"/>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2" descr="http://www.devrektso.org.tr/Portals/193/DEVREK_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695" y="47615"/>
            <a:ext cx="1518680" cy="92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092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1741" y="108643"/>
            <a:ext cx="1009504" cy="867609"/>
          </a:xfrm>
          <a:prstGeom prst="rect">
            <a:avLst/>
          </a:prstGeom>
        </p:spPr>
      </p:pic>
      <p:sp>
        <p:nvSpPr>
          <p:cNvPr id="3" name="İçerik Yer Tutucusu 2"/>
          <p:cNvSpPr>
            <a:spLocks noGrp="1"/>
          </p:cNvSpPr>
          <p:nvPr>
            <p:ph idx="1"/>
          </p:nvPr>
        </p:nvSpPr>
        <p:spPr>
          <a:xfrm>
            <a:off x="515155" y="309094"/>
            <a:ext cx="11114467" cy="5939306"/>
          </a:xfrm>
        </p:spPr>
        <p:txBody>
          <a:bodyPr>
            <a:normAutofit/>
          </a:bodyPr>
          <a:lstStyle/>
          <a:p>
            <a:pPr marL="0" indent="0" algn="ctr">
              <a:buNone/>
            </a:pPr>
            <a:r>
              <a:rPr lang="tr-TR" sz="6000" b="1" dirty="0" smtClean="0"/>
              <a:t>Enflasyon</a:t>
            </a:r>
          </a:p>
          <a:p>
            <a:pPr marL="0" indent="0" algn="just">
              <a:buNone/>
            </a:pPr>
            <a:r>
              <a:rPr lang="tr-TR" sz="1900" dirty="0"/>
              <a:t>Türkiye’de 2014 yılı enflasyon oranı bir önceki yılın Aralık ayına göre 8.17’lik bir artış göstermiştir. İlimizi de içerisine alan TR81 bölgesi yıl sonu enflasyon oranı ise 7.89 olarak gerçekleşmiştir</a:t>
            </a:r>
            <a:r>
              <a:rPr lang="tr-TR" sz="1900" dirty="0" smtClean="0"/>
              <a:t>.</a:t>
            </a:r>
          </a:p>
          <a:p>
            <a:pPr marL="0" indent="0" algn="just">
              <a:buNone/>
            </a:pPr>
            <a:endParaRPr lang="tr-TR" sz="1900" dirty="0" smtClean="0"/>
          </a:p>
          <a:p>
            <a:pPr marL="0" indent="0" algn="ctr">
              <a:buNone/>
            </a:pPr>
            <a:endParaRPr lang="tr-TR" sz="6000" b="1" dirty="0" smtClean="0"/>
          </a:p>
          <a:p>
            <a:pPr marL="0" indent="0" algn="ctr">
              <a:buNone/>
            </a:pPr>
            <a:endParaRPr lang="tr-TR" sz="6000" b="1" dirty="0"/>
          </a:p>
        </p:txBody>
      </p:sp>
      <p:graphicFrame>
        <p:nvGraphicFramePr>
          <p:cNvPr id="7" name="Grafik 6"/>
          <p:cNvGraphicFramePr/>
          <p:nvPr>
            <p:extLst>
              <p:ext uri="{D42A27DB-BD31-4B8C-83A1-F6EECF244321}">
                <p14:modId xmlns:p14="http://schemas.microsoft.com/office/powerpoint/2010/main" val="288537751"/>
              </p:ext>
            </p:extLst>
          </p:nvPr>
        </p:nvGraphicFramePr>
        <p:xfrm>
          <a:off x="515155" y="2167003"/>
          <a:ext cx="11462197" cy="4491373"/>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2" descr="http://www.devrektso.org.tr/Portals/193/DEVREK_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695" y="47615"/>
            <a:ext cx="1518680" cy="92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1636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1741" y="108643"/>
            <a:ext cx="1009504" cy="867609"/>
          </a:xfrm>
          <a:prstGeom prst="rect">
            <a:avLst/>
          </a:prstGeom>
        </p:spPr>
      </p:pic>
      <p:graphicFrame>
        <p:nvGraphicFramePr>
          <p:cNvPr id="2" name="İçerik Yer Tutucusu 1"/>
          <p:cNvGraphicFramePr>
            <a:graphicFrameLocks noGrp="1"/>
          </p:cNvGraphicFramePr>
          <p:nvPr>
            <p:ph idx="1"/>
            <p:extLst>
              <p:ext uri="{D42A27DB-BD31-4B8C-83A1-F6EECF244321}">
                <p14:modId xmlns:p14="http://schemas.microsoft.com/office/powerpoint/2010/main" val="3747948330"/>
              </p:ext>
            </p:extLst>
          </p:nvPr>
        </p:nvGraphicFramePr>
        <p:xfrm>
          <a:off x="180304" y="1184856"/>
          <a:ext cx="11822805" cy="5486399"/>
        </p:xfrm>
        <a:graphic>
          <a:graphicData uri="http://schemas.openxmlformats.org/drawingml/2006/table">
            <a:tbl>
              <a:tblPr firstRow="1" firstCol="1" bandRow="1">
                <a:tableStyleId>{5C22544A-7EE6-4342-B048-85BDC9FD1C3A}</a:tableStyleId>
              </a:tblPr>
              <a:tblGrid>
                <a:gridCol w="843259"/>
                <a:gridCol w="1157829"/>
                <a:gridCol w="1323044"/>
                <a:gridCol w="1551701"/>
                <a:gridCol w="1529233"/>
                <a:gridCol w="1300575"/>
                <a:gridCol w="1551701"/>
                <a:gridCol w="1323044"/>
                <a:gridCol w="1242419"/>
              </a:tblGrid>
              <a:tr h="2356051">
                <a:tc>
                  <a:txBody>
                    <a:bodyPr/>
                    <a:lstStyle/>
                    <a:p>
                      <a:pPr marL="0" marR="0" algn="ctr">
                        <a:lnSpc>
                          <a:spcPct val="107000"/>
                        </a:lnSpc>
                        <a:spcBef>
                          <a:spcPts val="0"/>
                        </a:spcBef>
                        <a:spcAft>
                          <a:spcPts val="0"/>
                        </a:spcAft>
                      </a:pPr>
                      <a:r>
                        <a:rPr lang="tr-TR" sz="1800" dirty="0">
                          <a:effectLst/>
                        </a:rPr>
                        <a:t>Yıl</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1800" dirty="0">
                          <a:effectLst/>
                        </a:rPr>
                        <a:t>Ay</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1800" dirty="0">
                          <a:effectLst/>
                        </a:rPr>
                        <a:t>Tasarruf Mevduatı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1800" dirty="0">
                          <a:effectLst/>
                        </a:rPr>
                        <a:t>Tasarruf Mevduatı (TL)</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1800" dirty="0">
                          <a:effectLst/>
                        </a:rPr>
                        <a:t>Tasarruf Mevduatı (DTH)</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1800" dirty="0">
                          <a:effectLst/>
                        </a:rPr>
                        <a:t>Diğer Mevduat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1800" dirty="0">
                          <a:effectLst/>
                        </a:rPr>
                        <a:t>Diğer Mevduat (TL)</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1800">
                          <a:effectLst/>
                        </a:rPr>
                        <a:t>Diğer Mevduat (DTH)</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1800">
                          <a:effectLst/>
                        </a:rPr>
                        <a:t>Toplam Mevduat</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82587">
                <a:tc>
                  <a:txBody>
                    <a:bodyPr/>
                    <a:lstStyle/>
                    <a:p>
                      <a:pPr marL="0" marR="0">
                        <a:lnSpc>
                          <a:spcPct val="107000"/>
                        </a:lnSpc>
                        <a:spcBef>
                          <a:spcPts val="0"/>
                        </a:spcBef>
                        <a:spcAft>
                          <a:spcPts val="0"/>
                        </a:spcAft>
                      </a:pPr>
                      <a:r>
                        <a:rPr lang="tr-TR" sz="1800">
                          <a:effectLst/>
                        </a:rPr>
                        <a:t>2013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tr-TR" sz="1800">
                          <a:effectLst/>
                        </a:rPr>
                        <a:t>ARALIK</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tr-TR" sz="1800">
                          <a:effectLst/>
                        </a:rPr>
                        <a:t>3,780,975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tr-TR" sz="1800">
                          <a:effectLst/>
                        </a:rPr>
                        <a:t>2,515,136</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tr-TR" sz="1800">
                          <a:effectLst/>
                        </a:rPr>
                        <a:t>1,265,839</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tr-TR" sz="1800">
                          <a:effectLst/>
                        </a:rPr>
                        <a:t>1,087,339</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tr-TR" sz="1800" dirty="0">
                          <a:effectLst/>
                        </a:rPr>
                        <a:t>893,440</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tr-TR" sz="1800" dirty="0">
                          <a:effectLst/>
                        </a:rPr>
                        <a:t>193,899</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tr-TR" sz="1800">
                          <a:effectLst/>
                        </a:rPr>
                        <a:t>4,868,314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82587">
                <a:tc>
                  <a:txBody>
                    <a:bodyPr/>
                    <a:lstStyle/>
                    <a:p>
                      <a:pPr marL="0" marR="0">
                        <a:lnSpc>
                          <a:spcPct val="107000"/>
                        </a:lnSpc>
                        <a:spcBef>
                          <a:spcPts val="0"/>
                        </a:spcBef>
                        <a:spcAft>
                          <a:spcPts val="0"/>
                        </a:spcAft>
                      </a:pPr>
                      <a:r>
                        <a:rPr lang="tr-TR" sz="1800">
                          <a:effectLst/>
                        </a:rPr>
                        <a:t>2014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tr-TR" sz="1800">
                          <a:effectLst/>
                        </a:rPr>
                        <a:t>MART</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tr-TR" sz="1800">
                          <a:effectLst/>
                        </a:rPr>
                        <a:t>3,947,067</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tr-TR" sz="1800">
                          <a:effectLst/>
                        </a:rPr>
                        <a:t>2,610,801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tr-TR" sz="1800">
                          <a:effectLst/>
                        </a:rPr>
                        <a:t>1,336,266</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tr-TR" sz="1800">
                          <a:effectLst/>
                        </a:rPr>
                        <a:t>1,829,390</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tr-TR" sz="1800">
                          <a:effectLst/>
                        </a:rPr>
                        <a:t>1,072,782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tr-TR" sz="1800" dirty="0">
                          <a:effectLst/>
                        </a:rPr>
                        <a:t>756,608</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tr-TR" sz="1800" dirty="0">
                          <a:effectLst/>
                        </a:rPr>
                        <a:t>5,776,457</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82587">
                <a:tc>
                  <a:txBody>
                    <a:bodyPr/>
                    <a:lstStyle/>
                    <a:p>
                      <a:pPr marL="0" marR="0">
                        <a:lnSpc>
                          <a:spcPct val="107000"/>
                        </a:lnSpc>
                        <a:spcBef>
                          <a:spcPts val="0"/>
                        </a:spcBef>
                        <a:spcAft>
                          <a:spcPts val="0"/>
                        </a:spcAft>
                      </a:pPr>
                      <a:r>
                        <a:rPr lang="tr-TR" sz="1800">
                          <a:effectLst/>
                        </a:rPr>
                        <a:t>2014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tr-TR" sz="1800">
                          <a:effectLst/>
                        </a:rPr>
                        <a:t>HAZİRAN</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tr-TR" sz="1800">
                          <a:effectLst/>
                        </a:rPr>
                        <a:t>4,021,293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tr-TR" sz="1800">
                          <a:effectLst/>
                        </a:rPr>
                        <a:t>2,670,358</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tr-TR" sz="1800">
                          <a:effectLst/>
                        </a:rPr>
                        <a:t>1,350,935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tr-TR" sz="1800">
                          <a:effectLst/>
                        </a:rPr>
                        <a:t>1,998,034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tr-TR" sz="1800">
                          <a:effectLst/>
                        </a:rPr>
                        <a:t>1,149,211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tr-TR" sz="1800">
                          <a:effectLst/>
                        </a:rPr>
                        <a:t>848,823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tr-TR" sz="1800" dirty="0">
                          <a:effectLst/>
                        </a:rPr>
                        <a:t>6,019,327</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82587">
                <a:tc>
                  <a:txBody>
                    <a:bodyPr/>
                    <a:lstStyle/>
                    <a:p>
                      <a:pPr marL="0" marR="0">
                        <a:lnSpc>
                          <a:spcPct val="107000"/>
                        </a:lnSpc>
                        <a:spcBef>
                          <a:spcPts val="0"/>
                        </a:spcBef>
                        <a:spcAft>
                          <a:spcPts val="0"/>
                        </a:spcAft>
                      </a:pPr>
                      <a:r>
                        <a:rPr lang="tr-TR" sz="1800">
                          <a:effectLst/>
                        </a:rPr>
                        <a:t>2014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tr-TR" sz="1800">
                          <a:effectLst/>
                        </a:rPr>
                        <a:t>EYLÜL</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tr-TR" sz="1800">
                          <a:effectLst/>
                        </a:rPr>
                        <a:t>4,106,650</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tr-TR" sz="1800">
                          <a:effectLst/>
                        </a:rPr>
                        <a:t>2,699,873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tr-TR" sz="1800">
                          <a:effectLst/>
                        </a:rPr>
                        <a:t>1,406,777</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tr-TR" sz="1800">
                          <a:effectLst/>
                        </a:rPr>
                        <a:t>2,131,442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tr-TR" sz="1800">
                          <a:effectLst/>
                        </a:rPr>
                        <a:t>1,142,986</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tr-TR" sz="1800">
                          <a:effectLst/>
                        </a:rPr>
                        <a:t>988,456</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tr-TR" sz="1800" dirty="0">
                          <a:effectLst/>
                        </a:rPr>
                        <a:t>6,238,092</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Rectangle 1"/>
          <p:cNvSpPr>
            <a:spLocks noChangeArrowheads="1"/>
          </p:cNvSpPr>
          <p:nvPr/>
        </p:nvSpPr>
        <p:spPr bwMode="auto">
          <a:xfrm>
            <a:off x="1661375" y="36688"/>
            <a:ext cx="882202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Zonguldak İlinde Mevduattaki Gelişmeler (Bin TL)</a:t>
            </a:r>
            <a:endParaRPr kumimoji="0" lang="tr-TR" altLang="tr-TR" sz="24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Kaynak: </a:t>
            </a:r>
            <a:r>
              <a:rPr kumimoji="0" lang="tr-TR" altLang="tr-TR" sz="3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http</a:t>
            </a:r>
            <a:r>
              <a:rPr kumimoji="0" lang="tr-TR" altLang="tr-TR"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://ebulten.bddk.org.tr/finturk#</a:t>
            </a:r>
            <a:r>
              <a:rPr kumimoji="0" lang="tr-TR" altLang="tr-TR"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tr-TR" altLang="tr-TR" sz="2400" b="0" i="0" u="none" strike="noStrike" cap="none" normalizeH="0" baseline="0" dirty="0" smtClean="0">
              <a:ln>
                <a:noFill/>
              </a:ln>
              <a:solidFill>
                <a:schemeClr val="tx1"/>
              </a:solidFill>
              <a:effectLst/>
              <a:latin typeface="Arial" panose="020B0604020202020204" pitchFamily="34" charset="0"/>
            </a:endParaRPr>
          </a:p>
        </p:txBody>
      </p:sp>
      <p:pic>
        <p:nvPicPr>
          <p:cNvPr id="8" name="Picture 2" descr="http://www.devrektso.org.tr/Portals/193/DEVREK_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695" y="47615"/>
            <a:ext cx="1518680" cy="92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402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1741" y="108643"/>
            <a:ext cx="1009504" cy="867609"/>
          </a:xfrm>
          <a:prstGeom prst="rect">
            <a:avLst/>
          </a:prstGeom>
        </p:spPr>
      </p:pic>
      <p:graphicFrame>
        <p:nvGraphicFramePr>
          <p:cNvPr id="2" name="İçerik Yer Tutucusu 1"/>
          <p:cNvGraphicFramePr>
            <a:graphicFrameLocks noGrp="1"/>
          </p:cNvGraphicFramePr>
          <p:nvPr>
            <p:ph idx="1"/>
            <p:extLst>
              <p:ext uri="{D42A27DB-BD31-4B8C-83A1-F6EECF244321}">
                <p14:modId xmlns:p14="http://schemas.microsoft.com/office/powerpoint/2010/main" val="2354648663"/>
              </p:ext>
            </p:extLst>
          </p:nvPr>
        </p:nvGraphicFramePr>
        <p:xfrm>
          <a:off x="155576" y="1403798"/>
          <a:ext cx="11899048" cy="5203063"/>
        </p:xfrm>
        <a:graphic>
          <a:graphicData uri="http://schemas.openxmlformats.org/drawingml/2006/table">
            <a:tbl>
              <a:tblPr firstRow="1" firstCol="1" bandRow="1">
                <a:tableStyleId>{5C22544A-7EE6-4342-B048-85BDC9FD1C3A}</a:tableStyleId>
              </a:tblPr>
              <a:tblGrid>
                <a:gridCol w="936954"/>
                <a:gridCol w="1264755"/>
                <a:gridCol w="1036489"/>
                <a:gridCol w="1092228"/>
                <a:gridCol w="1283335"/>
                <a:gridCol w="1226268"/>
                <a:gridCol w="1157258"/>
                <a:gridCol w="1300587"/>
                <a:gridCol w="1300587"/>
                <a:gridCol w="1300587"/>
              </a:tblGrid>
              <a:tr h="2200289">
                <a:tc>
                  <a:txBody>
                    <a:bodyPr/>
                    <a:lstStyle/>
                    <a:p>
                      <a:pPr marL="0" marR="0" algn="ctr">
                        <a:lnSpc>
                          <a:spcPct val="107000"/>
                        </a:lnSpc>
                        <a:spcBef>
                          <a:spcPts val="0"/>
                        </a:spcBef>
                        <a:spcAft>
                          <a:spcPts val="0"/>
                        </a:spcAft>
                      </a:pPr>
                      <a:r>
                        <a:rPr lang="tr-TR" sz="1800" dirty="0">
                          <a:effectLst/>
                        </a:rPr>
                        <a:t>Yıl</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1800" dirty="0">
                          <a:effectLst/>
                        </a:rPr>
                        <a:t>Ay</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1800" dirty="0">
                          <a:effectLst/>
                        </a:rPr>
                        <a:t>Taşıt Kredisi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1800" dirty="0">
                          <a:effectLst/>
                        </a:rPr>
                        <a:t>Konut Kredisi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1800" dirty="0">
                          <a:effectLst/>
                        </a:rPr>
                        <a:t>Kredili Mevduat Hesabı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1800" dirty="0">
                          <a:effectLst/>
                        </a:rPr>
                        <a:t>Diğer Tüketici Kredileri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1800" dirty="0">
                          <a:effectLst/>
                        </a:rPr>
                        <a:t>Bireysel Kredi Kartları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1800">
                          <a:effectLst/>
                        </a:rPr>
                        <a:t>Takipteki Taşıt Kredisi</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1800">
                          <a:effectLst/>
                        </a:rPr>
                        <a:t>Takipteki Konut Kredisi</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1800">
                          <a:effectLst/>
                        </a:rPr>
                        <a:t>Takipteki Diğer Tüketici Kredileri</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45387">
                <a:tc>
                  <a:txBody>
                    <a:bodyPr/>
                    <a:lstStyle/>
                    <a:p>
                      <a:pPr marL="0" marR="0">
                        <a:lnSpc>
                          <a:spcPct val="107000"/>
                        </a:lnSpc>
                        <a:spcBef>
                          <a:spcPts val="0"/>
                        </a:spcBef>
                        <a:spcAft>
                          <a:spcPts val="0"/>
                        </a:spcAft>
                      </a:pPr>
                      <a:r>
                        <a:rPr lang="tr-TR" sz="1800">
                          <a:effectLst/>
                        </a:rPr>
                        <a:t>2013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tr-TR" sz="1800">
                          <a:effectLst/>
                        </a:rPr>
                        <a:t>ARALIK</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45962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509225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66054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1344879</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dirty="0">
                          <a:effectLst/>
                        </a:rPr>
                        <a:t>460578</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dirty="0">
                          <a:effectLst/>
                        </a:rPr>
                        <a:t>1782</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3580</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38695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99452">
                <a:tc>
                  <a:txBody>
                    <a:bodyPr/>
                    <a:lstStyle/>
                    <a:p>
                      <a:pPr marL="0" marR="0">
                        <a:lnSpc>
                          <a:spcPct val="107000"/>
                        </a:lnSpc>
                        <a:spcBef>
                          <a:spcPts val="0"/>
                        </a:spcBef>
                        <a:spcAft>
                          <a:spcPts val="0"/>
                        </a:spcAft>
                      </a:pPr>
                      <a:r>
                        <a:rPr lang="tr-TR" sz="1800">
                          <a:effectLst/>
                        </a:rPr>
                        <a:t>2014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tr-TR" sz="1800">
                          <a:effectLst/>
                        </a:rPr>
                        <a:t>MART</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42219</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519297</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57973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1366425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437551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dirty="0">
                          <a:effectLst/>
                        </a:rPr>
                        <a:t>1539</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3868</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41028</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34458">
                <a:tc>
                  <a:txBody>
                    <a:bodyPr/>
                    <a:lstStyle/>
                    <a:p>
                      <a:pPr marL="0" marR="0">
                        <a:lnSpc>
                          <a:spcPct val="107000"/>
                        </a:lnSpc>
                        <a:spcBef>
                          <a:spcPts val="0"/>
                        </a:spcBef>
                        <a:spcAft>
                          <a:spcPts val="0"/>
                        </a:spcAft>
                      </a:pPr>
                      <a:r>
                        <a:rPr lang="tr-TR" sz="1800">
                          <a:effectLst/>
                        </a:rPr>
                        <a:t>2014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tr-TR" sz="1800">
                          <a:effectLst/>
                        </a:rPr>
                        <a:t>HAZİRAN</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39465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527645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64610</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1414002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421093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dirty="0">
                          <a:effectLst/>
                        </a:rPr>
                        <a:t>1463</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dirty="0">
                          <a:effectLst/>
                        </a:rPr>
                        <a:t>3936</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53730</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23477">
                <a:tc>
                  <a:txBody>
                    <a:bodyPr/>
                    <a:lstStyle/>
                    <a:p>
                      <a:pPr marL="0" marR="0">
                        <a:lnSpc>
                          <a:spcPct val="107000"/>
                        </a:lnSpc>
                        <a:spcBef>
                          <a:spcPts val="0"/>
                        </a:spcBef>
                        <a:spcAft>
                          <a:spcPts val="0"/>
                        </a:spcAft>
                      </a:pPr>
                      <a:r>
                        <a:rPr lang="tr-TR" sz="1800">
                          <a:effectLst/>
                        </a:rPr>
                        <a:t>2014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tr-TR" sz="1800">
                          <a:effectLst/>
                        </a:rPr>
                        <a:t>EYLÜL</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36807</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548850</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69734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1460886</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415322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1501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dirty="0">
                          <a:effectLst/>
                        </a:rPr>
                        <a:t>3969</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dirty="0">
                          <a:effectLst/>
                        </a:rPr>
                        <a:t>51357</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Rectangle 1"/>
          <p:cNvSpPr>
            <a:spLocks noChangeArrowheads="1"/>
          </p:cNvSpPr>
          <p:nvPr/>
        </p:nvSpPr>
        <p:spPr bwMode="auto">
          <a:xfrm>
            <a:off x="1764406" y="126949"/>
            <a:ext cx="840990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Bireysel Bankacılık Faaliyetlerine İlişkin Göstergeler (Bin TL)</a:t>
            </a:r>
            <a:endParaRPr kumimoji="0" lang="tr-TR" altLang="tr-TR" sz="24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Kaynak: </a:t>
            </a:r>
            <a:r>
              <a:rPr kumimoji="0" lang="tr-TR" altLang="tr-TR"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http://ebulten.bddk.org.tr/finturk#</a:t>
            </a:r>
            <a:r>
              <a:rPr kumimoji="0" lang="tr-TR" altLang="tr-TR"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tr-TR" altLang="tr-TR" sz="2400" b="0" i="0" u="none" strike="noStrike" cap="none" normalizeH="0" baseline="0" dirty="0" smtClean="0">
              <a:ln>
                <a:noFill/>
              </a:ln>
              <a:solidFill>
                <a:schemeClr val="tx1"/>
              </a:solidFill>
              <a:effectLst/>
              <a:latin typeface="Arial" panose="020B0604020202020204" pitchFamily="34" charset="0"/>
            </a:endParaRPr>
          </a:p>
        </p:txBody>
      </p:sp>
      <p:pic>
        <p:nvPicPr>
          <p:cNvPr id="7" name="Picture 2" descr="http://www.devrektso.org.tr/Portals/193/DEVREK_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695" y="47615"/>
            <a:ext cx="1518680" cy="92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407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1741" y="108643"/>
            <a:ext cx="1009504" cy="867609"/>
          </a:xfrm>
          <a:prstGeom prst="rect">
            <a:avLst/>
          </a:prstGeom>
        </p:spPr>
      </p:pic>
      <p:graphicFrame>
        <p:nvGraphicFramePr>
          <p:cNvPr id="2" name="İçerik Yer Tutucusu 1"/>
          <p:cNvGraphicFramePr>
            <a:graphicFrameLocks noGrp="1"/>
          </p:cNvGraphicFramePr>
          <p:nvPr>
            <p:ph idx="1"/>
            <p:extLst>
              <p:ext uri="{D42A27DB-BD31-4B8C-83A1-F6EECF244321}">
                <p14:modId xmlns:p14="http://schemas.microsoft.com/office/powerpoint/2010/main" val="1634357721"/>
              </p:ext>
            </p:extLst>
          </p:nvPr>
        </p:nvGraphicFramePr>
        <p:xfrm>
          <a:off x="180303" y="1210613"/>
          <a:ext cx="11732653" cy="5499282"/>
        </p:xfrm>
        <a:graphic>
          <a:graphicData uri="http://schemas.openxmlformats.org/drawingml/2006/table">
            <a:tbl>
              <a:tblPr firstRow="1" firstCol="1" bandRow="1">
                <a:tableStyleId>{5C22544A-7EE6-4342-B048-85BDC9FD1C3A}</a:tableStyleId>
              </a:tblPr>
              <a:tblGrid>
                <a:gridCol w="1426167"/>
                <a:gridCol w="1426167"/>
                <a:gridCol w="1426167"/>
                <a:gridCol w="1426167"/>
                <a:gridCol w="1426167"/>
                <a:gridCol w="1458115"/>
                <a:gridCol w="1693255"/>
                <a:gridCol w="1450448"/>
              </a:tblGrid>
              <a:tr h="2750678">
                <a:tc>
                  <a:txBody>
                    <a:bodyPr/>
                    <a:lstStyle/>
                    <a:p>
                      <a:pPr marL="0" marR="0" algn="ctr">
                        <a:lnSpc>
                          <a:spcPct val="107000"/>
                        </a:lnSpc>
                        <a:spcBef>
                          <a:spcPts val="0"/>
                        </a:spcBef>
                        <a:spcAft>
                          <a:spcPts val="0"/>
                        </a:spcAft>
                      </a:pPr>
                      <a:r>
                        <a:rPr lang="tr-TR" sz="1800" dirty="0">
                          <a:effectLst/>
                        </a:rPr>
                        <a:t>Yıl</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1800" dirty="0">
                          <a:effectLst/>
                        </a:rPr>
                        <a:t>Ay</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1800" dirty="0">
                          <a:effectLst/>
                        </a:rPr>
                        <a:t>Şube Sayısı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1800" dirty="0">
                          <a:effectLst/>
                        </a:rPr>
                        <a:t>Şubeye Düşen Nüfus</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1800" dirty="0">
                          <a:effectLst/>
                        </a:rPr>
                        <a:t>Kişi Başı Nakdi Kredi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1800" dirty="0">
                          <a:effectLst/>
                        </a:rPr>
                        <a:t>Kişi Başı Takipteki Alacak</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1800">
                          <a:effectLst/>
                        </a:rPr>
                        <a:t>Kişi Başı Tasarruf Mevduatı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1800">
                          <a:effectLst/>
                        </a:rPr>
                        <a:t>Kişi Başı Toplam Mevduat</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87151">
                <a:tc>
                  <a:txBody>
                    <a:bodyPr/>
                    <a:lstStyle/>
                    <a:p>
                      <a:pPr marL="0" marR="0" algn="l">
                        <a:lnSpc>
                          <a:spcPct val="107000"/>
                        </a:lnSpc>
                        <a:spcBef>
                          <a:spcPts val="0"/>
                        </a:spcBef>
                        <a:spcAft>
                          <a:spcPts val="0"/>
                        </a:spcAft>
                      </a:pPr>
                      <a:r>
                        <a:rPr lang="tr-TR" sz="1800">
                          <a:effectLst/>
                        </a:rPr>
                        <a:t>2013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tr-TR" sz="1800">
                          <a:effectLst/>
                        </a:rPr>
                        <a:t>ARALIK</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73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8308</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8003.24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dirty="0">
                          <a:effectLst/>
                        </a:rPr>
                        <a:t>404.26</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dirty="0">
                          <a:effectLst/>
                        </a:rPr>
                        <a:t>6233.81</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8026.54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87151">
                <a:tc>
                  <a:txBody>
                    <a:bodyPr/>
                    <a:lstStyle/>
                    <a:p>
                      <a:pPr marL="0" marR="0" algn="l">
                        <a:lnSpc>
                          <a:spcPct val="107000"/>
                        </a:lnSpc>
                        <a:spcBef>
                          <a:spcPts val="0"/>
                        </a:spcBef>
                        <a:spcAft>
                          <a:spcPts val="0"/>
                        </a:spcAft>
                      </a:pPr>
                      <a:r>
                        <a:rPr lang="tr-TR" sz="1800">
                          <a:effectLst/>
                        </a:rPr>
                        <a:t>2014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tr-TR" sz="1800">
                          <a:effectLst/>
                        </a:rPr>
                        <a:t>MART</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74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8129</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8431.43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407.34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dirty="0">
                          <a:effectLst/>
                        </a:rPr>
                        <a:t>6561.31</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9602.35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87151">
                <a:tc>
                  <a:txBody>
                    <a:bodyPr/>
                    <a:lstStyle/>
                    <a:p>
                      <a:pPr marL="0" marR="0" algn="l">
                        <a:lnSpc>
                          <a:spcPct val="107000"/>
                        </a:lnSpc>
                        <a:spcBef>
                          <a:spcPts val="0"/>
                        </a:spcBef>
                        <a:spcAft>
                          <a:spcPts val="0"/>
                        </a:spcAft>
                      </a:pPr>
                      <a:r>
                        <a:rPr lang="tr-TR" sz="1800">
                          <a:effectLst/>
                        </a:rPr>
                        <a:t>2014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tr-TR" sz="1800">
                          <a:effectLst/>
                        </a:rPr>
                        <a:t>HAZİRAN</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75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8020</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8003.84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401.23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6684.70</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dirty="0">
                          <a:effectLst/>
                        </a:rPr>
                        <a:t>10006.08</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87151">
                <a:tc>
                  <a:txBody>
                    <a:bodyPr/>
                    <a:lstStyle/>
                    <a:p>
                      <a:pPr marL="0" marR="0" algn="l">
                        <a:lnSpc>
                          <a:spcPct val="107000"/>
                        </a:lnSpc>
                        <a:spcBef>
                          <a:spcPts val="0"/>
                        </a:spcBef>
                        <a:spcAft>
                          <a:spcPts val="0"/>
                        </a:spcAft>
                      </a:pPr>
                      <a:r>
                        <a:rPr lang="tr-TR" sz="1800">
                          <a:effectLst/>
                        </a:rPr>
                        <a:t>2014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tr-TR" sz="1800">
                          <a:effectLst/>
                        </a:rPr>
                        <a:t>EYLÜL</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75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8020</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8155.49</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433.38</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6826.59</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dirty="0">
                          <a:effectLst/>
                        </a:rPr>
                        <a:t>10369.74</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5" name="Picture 2" descr="http://www.devrektso.org.tr/Portals/193/DEVREK_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695" y="47615"/>
            <a:ext cx="1518680" cy="92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025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1741" y="108643"/>
            <a:ext cx="1009504" cy="867609"/>
          </a:xfrm>
          <a:prstGeom prst="rect">
            <a:avLst/>
          </a:prstGeom>
        </p:spPr>
      </p:pic>
      <p:sp>
        <p:nvSpPr>
          <p:cNvPr id="3" name="İçerik Yer Tutucusu 2"/>
          <p:cNvSpPr>
            <a:spLocks noGrp="1"/>
          </p:cNvSpPr>
          <p:nvPr>
            <p:ph idx="1"/>
          </p:nvPr>
        </p:nvSpPr>
        <p:spPr>
          <a:xfrm>
            <a:off x="515155" y="1313646"/>
            <a:ext cx="11114467" cy="4934754"/>
          </a:xfrm>
        </p:spPr>
        <p:txBody>
          <a:bodyPr>
            <a:normAutofit fontScale="70000" lnSpcReduction="20000"/>
          </a:bodyPr>
          <a:lstStyle/>
          <a:p>
            <a:pPr marL="0" indent="0" algn="just">
              <a:buNone/>
            </a:pPr>
            <a:r>
              <a:rPr lang="tr-TR" sz="6000" dirty="0" smtClean="0"/>
              <a:t>İlimiz </a:t>
            </a:r>
            <a:r>
              <a:rPr lang="tr-TR" sz="6000" dirty="0"/>
              <a:t>şube başına düşen nüfus sayısına göre Eylül 2014 itibariyle 81 il içerisinde 48. Sıradadır. Kişi başına düşen kredi miktarına göre sıralamada ise 38. Sırada yer almaktadır. Kişi başına düşen toplam mevduat oranında ise Zonguldak 7. Sırada yer almaktadır. Kişi başı takipteki alacaklara göre ise ilimiz 81 il içerisinde 9. Sırada yer almaktadır. </a:t>
            </a:r>
            <a:endParaRPr lang="tr-TR" sz="6000" b="1" dirty="0"/>
          </a:p>
        </p:txBody>
      </p:sp>
      <p:pic>
        <p:nvPicPr>
          <p:cNvPr id="8" name="Picture 2" descr="http://www.devrektso.org.tr/Portals/193/DEVREK_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695" y="47615"/>
            <a:ext cx="1518680" cy="92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089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1741" y="108643"/>
            <a:ext cx="1009504" cy="867609"/>
          </a:xfrm>
          <a:prstGeom prst="rect">
            <a:avLst/>
          </a:prstGeom>
        </p:spPr>
      </p:pic>
      <p:sp>
        <p:nvSpPr>
          <p:cNvPr id="3" name="İçerik Yer Tutucusu 2"/>
          <p:cNvSpPr>
            <a:spLocks noGrp="1"/>
          </p:cNvSpPr>
          <p:nvPr>
            <p:ph idx="1"/>
          </p:nvPr>
        </p:nvSpPr>
        <p:spPr>
          <a:xfrm>
            <a:off x="412124" y="1249251"/>
            <a:ext cx="11397803" cy="4999148"/>
          </a:xfrm>
        </p:spPr>
        <p:txBody>
          <a:bodyPr>
            <a:normAutofit fontScale="70000" lnSpcReduction="20000"/>
          </a:bodyPr>
          <a:lstStyle/>
          <a:p>
            <a:pPr marL="0" indent="0" algn="ctr">
              <a:buNone/>
            </a:pPr>
            <a:r>
              <a:rPr lang="tr-TR" sz="6000" b="1" dirty="0" smtClean="0"/>
              <a:t>BÖLGE VE İL BAZLI GÖSTEGELERLE TURİZM SEKTÖRÜNÜN MEVCUT DURUMU</a:t>
            </a:r>
          </a:p>
          <a:p>
            <a:pPr marL="0" indent="0">
              <a:buNone/>
            </a:pPr>
            <a:endParaRPr lang="tr-TR" sz="6000" b="1" dirty="0"/>
          </a:p>
          <a:p>
            <a:pPr marL="0" indent="0" algn="ctr">
              <a:buNone/>
            </a:pPr>
            <a:r>
              <a:rPr lang="tr-TR" sz="6000" b="1" dirty="0"/>
              <a:t>YRD.DOÇ.DR. FERDİ </a:t>
            </a:r>
            <a:r>
              <a:rPr lang="tr-TR" sz="6000" b="1" dirty="0" smtClean="0"/>
              <a:t>KESİKOĞLU</a:t>
            </a:r>
          </a:p>
          <a:p>
            <a:pPr marL="0" indent="0">
              <a:buNone/>
            </a:pPr>
            <a:endParaRPr lang="tr-TR" sz="6000" b="1" dirty="0"/>
          </a:p>
          <a:p>
            <a:pPr marL="0" indent="0" algn="ctr">
              <a:buNone/>
            </a:pPr>
            <a:r>
              <a:rPr lang="tr-TR" sz="6000" b="1" dirty="0"/>
              <a:t>BÜLENT ECEVİT ÜNİVERSİTESİ ÖĞRETİM ÜYESİ/TOBB ZONGULDAK İL AKADEMİK DANIŞMANI</a:t>
            </a:r>
          </a:p>
        </p:txBody>
      </p:sp>
      <p:pic>
        <p:nvPicPr>
          <p:cNvPr id="2050" name="Picture 2" descr="http://www.devrektso.org.tr/Portals/193/DEVREK_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695" y="47614"/>
            <a:ext cx="1518680" cy="1065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7656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1741" y="108643"/>
            <a:ext cx="1009504" cy="867609"/>
          </a:xfrm>
          <a:prstGeom prst="rect">
            <a:avLst/>
          </a:prstGeom>
        </p:spPr>
      </p:pic>
      <p:graphicFrame>
        <p:nvGraphicFramePr>
          <p:cNvPr id="2" name="İçerik Yer Tutucusu 1"/>
          <p:cNvGraphicFramePr>
            <a:graphicFrameLocks noGrp="1"/>
          </p:cNvGraphicFramePr>
          <p:nvPr>
            <p:ph idx="1"/>
            <p:extLst>
              <p:ext uri="{D42A27DB-BD31-4B8C-83A1-F6EECF244321}">
                <p14:modId xmlns:p14="http://schemas.microsoft.com/office/powerpoint/2010/main" val="1786564062"/>
              </p:ext>
            </p:extLst>
          </p:nvPr>
        </p:nvGraphicFramePr>
        <p:xfrm>
          <a:off x="296216" y="1378039"/>
          <a:ext cx="11694017" cy="5228822"/>
        </p:xfrm>
        <a:graphic>
          <a:graphicData uri="http://schemas.openxmlformats.org/drawingml/2006/table">
            <a:tbl>
              <a:tblPr firstRow="1" firstCol="1" bandRow="1">
                <a:tableStyleId>{5C22544A-7EE6-4342-B048-85BDC9FD1C3A}</a:tableStyleId>
              </a:tblPr>
              <a:tblGrid>
                <a:gridCol w="4039658"/>
                <a:gridCol w="1457912"/>
                <a:gridCol w="1457912"/>
                <a:gridCol w="1457912"/>
                <a:gridCol w="1457912"/>
                <a:gridCol w="1822711"/>
              </a:tblGrid>
              <a:tr h="1095368">
                <a:tc>
                  <a:txBody>
                    <a:bodyPr/>
                    <a:lstStyle/>
                    <a:p>
                      <a:pPr marL="0" marR="0" algn="l">
                        <a:lnSpc>
                          <a:spcPct val="107000"/>
                        </a:lnSpc>
                        <a:spcBef>
                          <a:spcPts val="0"/>
                        </a:spcBef>
                        <a:spcAft>
                          <a:spcPts val="0"/>
                        </a:spcAft>
                      </a:pPr>
                      <a:r>
                        <a:rPr lang="tr-TR" sz="1800" dirty="0">
                          <a:effectLst/>
                        </a:rPr>
                        <a:t>Göstergeler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tr-TR" sz="1800">
                          <a:effectLst/>
                        </a:rPr>
                        <a:t>2007</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tr-TR" sz="1800">
                          <a:effectLst/>
                        </a:rPr>
                        <a:t>2009</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tr-TR" sz="1800" dirty="0">
                          <a:effectLst/>
                        </a:rPr>
                        <a:t>2011</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tr-TR" sz="1800">
                          <a:effectLst/>
                        </a:rPr>
                        <a:t>2013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tr-TR" sz="1800">
                          <a:effectLst/>
                        </a:rPr>
                        <a:t>2014-9 Aylık</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71359">
                <a:tc>
                  <a:txBody>
                    <a:bodyPr/>
                    <a:lstStyle/>
                    <a:p>
                      <a:pPr marL="0" marR="0" algn="l">
                        <a:lnSpc>
                          <a:spcPct val="107000"/>
                        </a:lnSpc>
                        <a:spcBef>
                          <a:spcPts val="0"/>
                        </a:spcBef>
                        <a:spcAft>
                          <a:spcPts val="0"/>
                        </a:spcAft>
                      </a:pPr>
                      <a:r>
                        <a:rPr lang="tr-TR" sz="1800" dirty="0">
                          <a:effectLst/>
                        </a:rPr>
                        <a:t>Şube Başına Nüfus</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dirty="0">
                          <a:effectLst/>
                        </a:rPr>
                        <a:t>33</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41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43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48</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48</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71359">
                <a:tc>
                  <a:txBody>
                    <a:bodyPr/>
                    <a:lstStyle/>
                    <a:p>
                      <a:pPr marL="0" marR="0" algn="l">
                        <a:lnSpc>
                          <a:spcPct val="107000"/>
                        </a:lnSpc>
                        <a:spcBef>
                          <a:spcPts val="0"/>
                        </a:spcBef>
                        <a:spcAft>
                          <a:spcPts val="0"/>
                        </a:spcAft>
                      </a:pPr>
                      <a:r>
                        <a:rPr lang="tr-TR" sz="1800">
                          <a:effectLst/>
                        </a:rPr>
                        <a:t>Kişi Başına Nakdi Kredi</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dirty="0">
                          <a:effectLst/>
                        </a:rPr>
                        <a:t>17</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dirty="0">
                          <a:effectLst/>
                        </a:rPr>
                        <a:t>21</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dirty="0">
                          <a:effectLst/>
                        </a:rPr>
                        <a:t>19</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33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38</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95368">
                <a:tc>
                  <a:txBody>
                    <a:bodyPr/>
                    <a:lstStyle/>
                    <a:p>
                      <a:pPr marL="0" marR="0" algn="l">
                        <a:lnSpc>
                          <a:spcPct val="107000"/>
                        </a:lnSpc>
                        <a:spcBef>
                          <a:spcPts val="0"/>
                        </a:spcBef>
                        <a:spcAft>
                          <a:spcPts val="0"/>
                        </a:spcAft>
                      </a:pPr>
                      <a:r>
                        <a:rPr lang="tr-TR" sz="1800">
                          <a:effectLst/>
                        </a:rPr>
                        <a:t>Kişi Başına Takipteki Alacak</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23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dirty="0">
                          <a:effectLst/>
                        </a:rPr>
                        <a:t>12</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dirty="0">
                          <a:effectLst/>
                        </a:rPr>
                        <a:t>14</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dirty="0">
                          <a:effectLst/>
                        </a:rPr>
                        <a:t>9</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9</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95368">
                <a:tc>
                  <a:txBody>
                    <a:bodyPr/>
                    <a:lstStyle/>
                    <a:p>
                      <a:pPr marL="0" marR="0" algn="l">
                        <a:lnSpc>
                          <a:spcPct val="107000"/>
                        </a:lnSpc>
                        <a:spcBef>
                          <a:spcPts val="0"/>
                        </a:spcBef>
                        <a:spcAft>
                          <a:spcPts val="0"/>
                        </a:spcAft>
                      </a:pPr>
                      <a:r>
                        <a:rPr lang="tr-TR" sz="1800" dirty="0">
                          <a:effectLst/>
                        </a:rPr>
                        <a:t>Kişi Başına Toplam Mevduat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11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7</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dirty="0">
                          <a:effectLst/>
                        </a:rPr>
                        <a:t>11</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dirty="0">
                          <a:effectLst/>
                        </a:rPr>
                        <a:t>11</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dirty="0">
                          <a:effectLst/>
                        </a:rPr>
                        <a:t>7</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Rectangle 1"/>
          <p:cNvSpPr>
            <a:spLocks noChangeArrowheads="1"/>
          </p:cNvSpPr>
          <p:nvPr/>
        </p:nvSpPr>
        <p:spPr bwMode="auto">
          <a:xfrm>
            <a:off x="1398016" y="337192"/>
            <a:ext cx="93959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Bankacılık Sektörü Gelişmelerinin İller İçerisindeki Sıralamaya Göre Seyri</a:t>
            </a:r>
            <a:endParaRPr kumimoji="0" lang="tr-TR" altLang="tr-TR" sz="2400" b="0" i="0" u="none" strike="noStrike" cap="none" normalizeH="0" baseline="0" dirty="0" smtClean="0">
              <a:ln>
                <a:noFill/>
              </a:ln>
              <a:solidFill>
                <a:schemeClr val="tx1"/>
              </a:solidFill>
              <a:effectLst/>
              <a:latin typeface="Arial" panose="020B0604020202020204" pitchFamily="34" charset="0"/>
            </a:endParaRPr>
          </a:p>
        </p:txBody>
      </p:sp>
      <p:pic>
        <p:nvPicPr>
          <p:cNvPr id="8" name="Picture 2" descr="http://www.devrektso.org.tr/Portals/193/DEVREK_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695" y="47615"/>
            <a:ext cx="1518680" cy="92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3044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1741" y="108643"/>
            <a:ext cx="1009504" cy="867609"/>
          </a:xfrm>
          <a:prstGeom prst="rect">
            <a:avLst/>
          </a:prstGeom>
        </p:spPr>
      </p:pic>
      <p:sp>
        <p:nvSpPr>
          <p:cNvPr id="3" name="İçerik Yer Tutucusu 2"/>
          <p:cNvSpPr>
            <a:spLocks noGrp="1"/>
          </p:cNvSpPr>
          <p:nvPr>
            <p:ph idx="1"/>
          </p:nvPr>
        </p:nvSpPr>
        <p:spPr>
          <a:xfrm>
            <a:off x="515155" y="2052918"/>
            <a:ext cx="11114467" cy="4195481"/>
          </a:xfrm>
        </p:spPr>
        <p:txBody>
          <a:bodyPr>
            <a:normAutofit/>
          </a:bodyPr>
          <a:lstStyle/>
          <a:p>
            <a:pPr marL="0" indent="0" algn="ctr">
              <a:buNone/>
            </a:pPr>
            <a:r>
              <a:rPr lang="tr-TR" sz="6000" b="1" dirty="0" smtClean="0"/>
              <a:t>DEVREK-GÖKÇEBEY EKONOMİK GÖRÜNÜMÜ</a:t>
            </a:r>
            <a:endParaRPr lang="tr-TR" sz="6000" b="1" dirty="0"/>
          </a:p>
        </p:txBody>
      </p:sp>
      <p:pic>
        <p:nvPicPr>
          <p:cNvPr id="8" name="Picture 2" descr="http://www.devrektso.org.tr/Portals/193/DEVREK_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695" y="47615"/>
            <a:ext cx="1518680" cy="92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6429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26524" y="452718"/>
            <a:ext cx="8724310" cy="951079"/>
          </a:xfrm>
        </p:spPr>
        <p:txBody>
          <a:bodyPr/>
          <a:lstStyle/>
          <a:p>
            <a:r>
              <a:rPr lang="tr-TR" b="1" dirty="0" smtClean="0"/>
              <a:t>Demografik Yapı</a:t>
            </a:r>
            <a:endParaRPr lang="tr-TR" b="1" dirty="0"/>
          </a:p>
        </p:txBody>
      </p:sp>
      <p:sp>
        <p:nvSpPr>
          <p:cNvPr id="3" name="İçerik Yer Tutucusu 2"/>
          <p:cNvSpPr>
            <a:spLocks noGrp="1"/>
          </p:cNvSpPr>
          <p:nvPr>
            <p:ph idx="1"/>
          </p:nvPr>
        </p:nvSpPr>
        <p:spPr>
          <a:xfrm>
            <a:off x="180304" y="1661375"/>
            <a:ext cx="11436440" cy="4919729"/>
          </a:xfrm>
        </p:spPr>
        <p:txBody>
          <a:bodyPr/>
          <a:lstStyle/>
          <a:p>
            <a:pPr algn="just"/>
            <a:r>
              <a:rPr lang="tr-TR" sz="3200" dirty="0"/>
              <a:t>Osmanlı imparatorluğu döneminde Bolu sancağına bağlı olan, cumhuriyetin ilanının ardından Zonguldak iline bağlı hale getirilen Devrek ilçesi gerek geçmişte gerekse de günümüzde bölgenin önemli ticaret ve sanayi merkezlerinden biri olmuştur. Zonguldak il merkezinin 60 km güneydoğusunda yer alan ilçemiz Zonguldak’ı Ankara’ya bağlayan ana hat üzerindedir. </a:t>
            </a:r>
            <a:endParaRPr lang="tr-TR" sz="3200" dirty="0" smtClean="0"/>
          </a:p>
          <a:p>
            <a:endParaRPr lang="tr-TR" dirty="0"/>
          </a:p>
        </p:txBody>
      </p:sp>
      <p:pic>
        <p:nvPicPr>
          <p:cNvPr id="4" name="Picture 2" descr="http://www.devrektso.org.tr/Portals/193/DEVREK_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25" y="-381"/>
            <a:ext cx="1505801" cy="928638"/>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1741" y="108643"/>
            <a:ext cx="1009504" cy="867609"/>
          </a:xfrm>
          <a:prstGeom prst="rect">
            <a:avLst/>
          </a:prstGeom>
        </p:spPr>
      </p:pic>
    </p:spTree>
    <p:extLst>
      <p:ext uri="{BB962C8B-B14F-4D97-AF65-F5344CB8AC3E}">
        <p14:creationId xmlns:p14="http://schemas.microsoft.com/office/powerpoint/2010/main" val="5815314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926161993"/>
              </p:ext>
            </p:extLst>
          </p:nvPr>
        </p:nvGraphicFramePr>
        <p:xfrm>
          <a:off x="334850" y="631065"/>
          <a:ext cx="11436439" cy="60015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99567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465524726"/>
              </p:ext>
            </p:extLst>
          </p:nvPr>
        </p:nvGraphicFramePr>
        <p:xfrm>
          <a:off x="257577" y="579549"/>
          <a:ext cx="11629623" cy="60530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70651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532431799"/>
              </p:ext>
            </p:extLst>
          </p:nvPr>
        </p:nvGraphicFramePr>
        <p:xfrm>
          <a:off x="206062" y="553791"/>
          <a:ext cx="11706896" cy="60659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0288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3336" y="1339403"/>
            <a:ext cx="11269014" cy="5241701"/>
          </a:xfrm>
        </p:spPr>
        <p:txBody>
          <a:bodyPr/>
          <a:lstStyle/>
          <a:p>
            <a:pPr marL="0" indent="0">
              <a:buNone/>
            </a:pPr>
            <a:r>
              <a:rPr lang="tr-TR" sz="2400" dirty="0"/>
              <a:t>Ekonomik yapıyı ortaya koymada kullanabileceğimiz bir diğer veri esnaf ve sanatkarlar odasının kayıtlarıdır. Esnaf ve sanatkarlar odamızın kayıtlarına göre aktif üye sayısı 1089’dur. </a:t>
            </a:r>
            <a:r>
              <a:rPr lang="tr-TR" sz="2400" dirty="0" err="1"/>
              <a:t>Sektörel</a:t>
            </a:r>
            <a:r>
              <a:rPr lang="tr-TR" sz="2400" dirty="0"/>
              <a:t> anlamda değerlendirildiğinde Devrek’te öne çıkan ilk 5 esnaf grubu;</a:t>
            </a:r>
          </a:p>
          <a:p>
            <a:pPr lvl="0"/>
            <a:r>
              <a:rPr lang="tr-TR" sz="2400" dirty="0"/>
              <a:t>Kahvehane İşletmeciliği</a:t>
            </a:r>
          </a:p>
          <a:p>
            <a:pPr lvl="0"/>
            <a:r>
              <a:rPr lang="tr-TR" sz="2400" dirty="0"/>
              <a:t>Çay Ocağı İşletmeciliği </a:t>
            </a:r>
          </a:p>
          <a:p>
            <a:pPr lvl="0"/>
            <a:r>
              <a:rPr lang="tr-TR" sz="2400" dirty="0"/>
              <a:t>Erkek Berberi</a:t>
            </a:r>
          </a:p>
          <a:p>
            <a:pPr lvl="0"/>
            <a:r>
              <a:rPr lang="tr-TR" sz="2400" dirty="0"/>
              <a:t>Marangoz</a:t>
            </a:r>
          </a:p>
          <a:p>
            <a:pPr lvl="0"/>
            <a:r>
              <a:rPr lang="tr-TR" sz="2400" dirty="0"/>
              <a:t>Bakkal ve Tekel Bayiidir. Esnaf odasının kayıtlarından da görüldüğü gibi hizmet ve ticarete dayalı sektörlerin öne çıktığı görülmektedir. </a:t>
            </a:r>
          </a:p>
          <a:p>
            <a:endParaRPr lang="tr-TR" dirty="0"/>
          </a:p>
        </p:txBody>
      </p:sp>
    </p:spTree>
    <p:extLst>
      <p:ext uri="{BB962C8B-B14F-4D97-AF65-F5344CB8AC3E}">
        <p14:creationId xmlns:p14="http://schemas.microsoft.com/office/powerpoint/2010/main" val="36996581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SGK kayıtlarına Göre İstihdam</a:t>
            </a:r>
            <a:endParaRPr lang="tr-TR" b="1"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194885974"/>
              </p:ext>
            </p:extLst>
          </p:nvPr>
        </p:nvGraphicFramePr>
        <p:xfrm>
          <a:off x="646111" y="1403797"/>
          <a:ext cx="11138059" cy="5151549"/>
        </p:xfrm>
        <a:graphic>
          <a:graphicData uri="http://schemas.openxmlformats.org/drawingml/2006/table">
            <a:tbl>
              <a:tblPr firstRow="1" firstCol="1" bandRow="1">
                <a:tableStyleId>{5C22544A-7EE6-4342-B048-85BDC9FD1C3A}</a:tableStyleId>
              </a:tblPr>
              <a:tblGrid>
                <a:gridCol w="1192788"/>
                <a:gridCol w="994608"/>
                <a:gridCol w="1093697"/>
                <a:gridCol w="1094936"/>
                <a:gridCol w="1098654"/>
                <a:gridCol w="1201458"/>
                <a:gridCol w="988417"/>
                <a:gridCol w="1094936"/>
                <a:gridCol w="1096175"/>
                <a:gridCol w="1096175"/>
                <a:gridCol w="186215"/>
              </a:tblGrid>
              <a:tr h="859228">
                <a:tc gridSpan="5">
                  <a:txBody>
                    <a:bodyPr/>
                    <a:lstStyle/>
                    <a:p>
                      <a:pPr marL="0" marR="0" algn="just">
                        <a:lnSpc>
                          <a:spcPct val="107000"/>
                        </a:lnSpc>
                        <a:spcBef>
                          <a:spcPts val="0"/>
                        </a:spcBef>
                        <a:spcAft>
                          <a:spcPts val="0"/>
                        </a:spcAft>
                      </a:pPr>
                      <a:r>
                        <a:rPr lang="tr-TR" sz="1800" dirty="0">
                          <a:effectLst/>
                        </a:rPr>
                        <a:t>DEVREK</a:t>
                      </a:r>
                      <a:endParaRPr lang="tr-TR"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marL="0" marR="0" algn="just">
                        <a:lnSpc>
                          <a:spcPct val="107000"/>
                        </a:lnSpc>
                        <a:spcBef>
                          <a:spcPts val="0"/>
                        </a:spcBef>
                        <a:spcAft>
                          <a:spcPts val="0"/>
                        </a:spcAft>
                      </a:pPr>
                      <a:r>
                        <a:rPr lang="tr-TR" sz="1800">
                          <a:effectLst/>
                        </a:rPr>
                        <a:t> </a:t>
                      </a:r>
                      <a:endParaRPr lang="tr-TR"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5">
                  <a:txBody>
                    <a:bodyPr/>
                    <a:lstStyle/>
                    <a:p>
                      <a:pPr marL="0" marR="0" algn="just">
                        <a:lnSpc>
                          <a:spcPct val="107000"/>
                        </a:lnSpc>
                        <a:spcBef>
                          <a:spcPts val="0"/>
                        </a:spcBef>
                        <a:spcAft>
                          <a:spcPts val="0"/>
                        </a:spcAft>
                      </a:pPr>
                      <a:r>
                        <a:rPr lang="tr-TR" sz="1800">
                          <a:effectLst/>
                        </a:rPr>
                        <a:t>GÖKÇEBEY</a:t>
                      </a:r>
                      <a:endParaRPr lang="tr-TR"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714637">
                <a:tc>
                  <a:txBody>
                    <a:bodyPr/>
                    <a:lstStyle/>
                    <a:p>
                      <a:pPr marL="0" marR="0" algn="just">
                        <a:lnSpc>
                          <a:spcPct val="107000"/>
                        </a:lnSpc>
                        <a:spcBef>
                          <a:spcPts val="0"/>
                        </a:spcBef>
                        <a:spcAft>
                          <a:spcPts val="0"/>
                        </a:spcAft>
                      </a:pPr>
                      <a:r>
                        <a:rPr lang="tr-TR" sz="1800">
                          <a:effectLst/>
                        </a:rPr>
                        <a:t> </a:t>
                      </a:r>
                      <a:endParaRPr lang="tr-TR"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tr-TR" sz="1800">
                          <a:effectLst/>
                        </a:rPr>
                        <a:t>İşyeri Sayısı</a:t>
                      </a:r>
                      <a:endParaRPr lang="tr-TR"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tr-TR" sz="1800">
                          <a:effectLst/>
                        </a:rPr>
                        <a:t>Kadın Çalışan</a:t>
                      </a:r>
                      <a:endParaRPr lang="tr-TR"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tr-TR" sz="1800" dirty="0">
                          <a:effectLst/>
                        </a:rPr>
                        <a:t>Erkek Çalışan</a:t>
                      </a:r>
                      <a:endParaRPr lang="tr-TR"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tr-TR" sz="1800" dirty="0">
                          <a:effectLst/>
                        </a:rPr>
                        <a:t>Toplam Çalışan </a:t>
                      </a:r>
                      <a:endParaRPr lang="tr-TR"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tr-TR"/>
                    </a:p>
                  </a:txBody>
                  <a:tcPr/>
                </a:tc>
                <a:tc>
                  <a:txBody>
                    <a:bodyPr/>
                    <a:lstStyle/>
                    <a:p>
                      <a:pPr marL="0" marR="0" algn="just">
                        <a:lnSpc>
                          <a:spcPct val="107000"/>
                        </a:lnSpc>
                        <a:spcBef>
                          <a:spcPts val="0"/>
                        </a:spcBef>
                        <a:spcAft>
                          <a:spcPts val="0"/>
                        </a:spcAft>
                      </a:pPr>
                      <a:r>
                        <a:rPr lang="tr-TR" sz="1800" dirty="0">
                          <a:effectLst/>
                        </a:rPr>
                        <a:t>İşyeri Sayısı</a:t>
                      </a:r>
                      <a:endParaRPr lang="tr-TR"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tr-TR" sz="1800">
                          <a:effectLst/>
                        </a:rPr>
                        <a:t>Kadın Çalışan</a:t>
                      </a:r>
                      <a:endParaRPr lang="tr-TR"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tr-TR" sz="1800">
                          <a:effectLst/>
                        </a:rPr>
                        <a:t>Erkek Çalışan</a:t>
                      </a:r>
                      <a:endParaRPr lang="tr-TR"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tr-TR" sz="1800">
                          <a:effectLst/>
                        </a:rPr>
                        <a:t>Toplam Çalışan </a:t>
                      </a:r>
                      <a:endParaRPr lang="tr-TR"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tr-TR" sz="3200">
                          <a:effectLst/>
                        </a:rPr>
                        <a:t> </a:t>
                      </a:r>
                      <a:endParaRPr lang="tr-TR"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r>
              <a:tr h="859228">
                <a:tc>
                  <a:txBody>
                    <a:bodyPr/>
                    <a:lstStyle/>
                    <a:p>
                      <a:pPr marL="0" marR="0" algn="just">
                        <a:lnSpc>
                          <a:spcPct val="107000"/>
                        </a:lnSpc>
                        <a:spcBef>
                          <a:spcPts val="0"/>
                        </a:spcBef>
                        <a:spcAft>
                          <a:spcPts val="0"/>
                        </a:spcAft>
                      </a:pPr>
                      <a:r>
                        <a:rPr lang="tr-TR" sz="1800">
                          <a:effectLst/>
                        </a:rPr>
                        <a:t>Özel İşyeri</a:t>
                      </a:r>
                      <a:endParaRPr lang="tr-TR"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917</a:t>
                      </a:r>
                      <a:endParaRPr lang="tr-TR"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1134</a:t>
                      </a:r>
                      <a:endParaRPr lang="tr-TR"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3819</a:t>
                      </a:r>
                      <a:endParaRPr lang="tr-TR"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4953</a:t>
                      </a:r>
                      <a:endParaRPr lang="tr-TR"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tr-TR" sz="1800">
                          <a:effectLst/>
                        </a:rPr>
                        <a:t>Özel İşyeri</a:t>
                      </a:r>
                      <a:endParaRPr lang="tr-TR"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dirty="0">
                          <a:effectLst/>
                        </a:rPr>
                        <a:t>315</a:t>
                      </a:r>
                      <a:endParaRPr lang="tr-TR"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dirty="0">
                          <a:effectLst/>
                        </a:rPr>
                        <a:t>343</a:t>
                      </a:r>
                      <a:endParaRPr lang="tr-TR"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1643</a:t>
                      </a:r>
                      <a:endParaRPr lang="tr-TR"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1986</a:t>
                      </a:r>
                      <a:endParaRPr lang="tr-TR"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tr-TR" sz="3200">
                          <a:effectLst/>
                        </a:rPr>
                        <a:t> </a:t>
                      </a:r>
                      <a:endParaRPr lang="tr-TR"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r>
              <a:tr h="859228">
                <a:tc>
                  <a:txBody>
                    <a:bodyPr/>
                    <a:lstStyle/>
                    <a:p>
                      <a:pPr marL="0" marR="0" algn="just">
                        <a:lnSpc>
                          <a:spcPct val="107000"/>
                        </a:lnSpc>
                        <a:spcBef>
                          <a:spcPts val="0"/>
                        </a:spcBef>
                        <a:spcAft>
                          <a:spcPts val="0"/>
                        </a:spcAft>
                      </a:pPr>
                      <a:r>
                        <a:rPr lang="tr-TR" sz="1800">
                          <a:effectLst/>
                        </a:rPr>
                        <a:t>Resmi İşyeri</a:t>
                      </a:r>
                      <a:endParaRPr lang="tr-TR"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25</a:t>
                      </a:r>
                      <a:endParaRPr lang="tr-TR"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64</a:t>
                      </a:r>
                      <a:endParaRPr lang="tr-TR"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dirty="0">
                          <a:effectLst/>
                        </a:rPr>
                        <a:t>283</a:t>
                      </a:r>
                      <a:endParaRPr lang="tr-TR"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347</a:t>
                      </a:r>
                      <a:endParaRPr lang="tr-TR"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tr-TR" sz="1800">
                          <a:effectLst/>
                        </a:rPr>
                        <a:t>Resmi İşyeri</a:t>
                      </a:r>
                      <a:endParaRPr lang="tr-TR"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14</a:t>
                      </a:r>
                      <a:endParaRPr lang="tr-TR"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dirty="0">
                          <a:effectLst/>
                        </a:rPr>
                        <a:t>37</a:t>
                      </a:r>
                      <a:endParaRPr lang="tr-TR"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dirty="0">
                          <a:effectLst/>
                        </a:rPr>
                        <a:t>81</a:t>
                      </a:r>
                      <a:endParaRPr lang="tr-TR"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118</a:t>
                      </a:r>
                      <a:endParaRPr lang="tr-TR"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tr-TR" sz="3200">
                          <a:effectLst/>
                        </a:rPr>
                        <a:t> </a:t>
                      </a:r>
                      <a:endParaRPr lang="tr-TR"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r>
              <a:tr h="859228">
                <a:tc>
                  <a:txBody>
                    <a:bodyPr/>
                    <a:lstStyle/>
                    <a:p>
                      <a:pPr marL="0" marR="0" algn="just">
                        <a:lnSpc>
                          <a:spcPct val="107000"/>
                        </a:lnSpc>
                        <a:spcBef>
                          <a:spcPts val="0"/>
                        </a:spcBef>
                        <a:spcAft>
                          <a:spcPts val="0"/>
                        </a:spcAft>
                      </a:pPr>
                      <a:r>
                        <a:rPr lang="tr-TR" sz="1800">
                          <a:effectLst/>
                        </a:rPr>
                        <a:t>Toplam</a:t>
                      </a:r>
                      <a:endParaRPr lang="tr-TR"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992</a:t>
                      </a:r>
                      <a:endParaRPr lang="tr-TR"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1198</a:t>
                      </a:r>
                      <a:endParaRPr lang="tr-TR"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4102</a:t>
                      </a:r>
                      <a:endParaRPr lang="tr-TR"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5300</a:t>
                      </a:r>
                      <a:endParaRPr lang="tr-TR"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tr-TR" sz="1800">
                          <a:effectLst/>
                        </a:rPr>
                        <a:t>Toplam</a:t>
                      </a:r>
                      <a:endParaRPr lang="tr-TR"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329</a:t>
                      </a:r>
                      <a:endParaRPr lang="tr-TR"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a:effectLst/>
                        </a:rPr>
                        <a:t>380</a:t>
                      </a:r>
                      <a:endParaRPr lang="tr-TR"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dirty="0">
                          <a:effectLst/>
                        </a:rPr>
                        <a:t>1724</a:t>
                      </a:r>
                      <a:endParaRPr lang="tr-TR"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800" dirty="0">
                          <a:effectLst/>
                        </a:rPr>
                        <a:t>2104</a:t>
                      </a:r>
                      <a:endParaRPr lang="tr-TR"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tr-TR" sz="3200" dirty="0">
                          <a:effectLst/>
                        </a:rPr>
                        <a:t> </a:t>
                      </a:r>
                      <a:endParaRPr lang="tr-TR"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9246223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308297958"/>
              </p:ext>
            </p:extLst>
          </p:nvPr>
        </p:nvGraphicFramePr>
        <p:xfrm>
          <a:off x="309092" y="1056068"/>
          <a:ext cx="11668259" cy="55507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55162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570455046"/>
              </p:ext>
            </p:extLst>
          </p:nvPr>
        </p:nvGraphicFramePr>
        <p:xfrm>
          <a:off x="386365" y="618186"/>
          <a:ext cx="11578107" cy="5988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2165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1741" y="108643"/>
            <a:ext cx="1009504" cy="867609"/>
          </a:xfrm>
          <a:prstGeom prst="rect">
            <a:avLst/>
          </a:prstGeom>
        </p:spPr>
      </p:pic>
      <p:sp>
        <p:nvSpPr>
          <p:cNvPr id="3" name="İçerik Yer Tutucusu 2"/>
          <p:cNvSpPr>
            <a:spLocks noGrp="1"/>
          </p:cNvSpPr>
          <p:nvPr>
            <p:ph idx="1"/>
          </p:nvPr>
        </p:nvSpPr>
        <p:spPr>
          <a:xfrm>
            <a:off x="412124" y="2052918"/>
            <a:ext cx="11397803" cy="4195481"/>
          </a:xfrm>
        </p:spPr>
        <p:txBody>
          <a:bodyPr>
            <a:normAutofit/>
          </a:bodyPr>
          <a:lstStyle/>
          <a:p>
            <a:pPr marL="0" indent="0" algn="ctr">
              <a:buNone/>
            </a:pPr>
            <a:r>
              <a:rPr lang="tr-TR" sz="6000" b="1" dirty="0" smtClean="0"/>
              <a:t>EKONOMİK GÖSTERGELER İLE ZONGULDAK</a:t>
            </a:r>
            <a:endParaRPr lang="tr-TR" sz="6000" b="1" dirty="0"/>
          </a:p>
        </p:txBody>
      </p:sp>
      <p:pic>
        <p:nvPicPr>
          <p:cNvPr id="8" name="Picture 2" descr="http://www.devrektso.org.tr/Portals/193/DEVREK_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695" y="47614"/>
            <a:ext cx="1518680" cy="1065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9760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076191288"/>
              </p:ext>
            </p:extLst>
          </p:nvPr>
        </p:nvGraphicFramePr>
        <p:xfrm>
          <a:off x="231820" y="850005"/>
          <a:ext cx="11758411" cy="57954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26175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634994459"/>
              </p:ext>
            </p:extLst>
          </p:nvPr>
        </p:nvGraphicFramePr>
        <p:xfrm>
          <a:off x="334850" y="875763"/>
          <a:ext cx="11487955" cy="56667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27548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510072195"/>
              </p:ext>
            </p:extLst>
          </p:nvPr>
        </p:nvGraphicFramePr>
        <p:xfrm>
          <a:off x="218942" y="901521"/>
          <a:ext cx="11809926" cy="58212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94023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4078213954"/>
              </p:ext>
            </p:extLst>
          </p:nvPr>
        </p:nvGraphicFramePr>
        <p:xfrm>
          <a:off x="180304" y="759855"/>
          <a:ext cx="11758411" cy="58470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17657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956026237"/>
              </p:ext>
            </p:extLst>
          </p:nvPr>
        </p:nvGraphicFramePr>
        <p:xfrm>
          <a:off x="296214" y="631065"/>
          <a:ext cx="11578107" cy="5988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92069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612178341"/>
              </p:ext>
            </p:extLst>
          </p:nvPr>
        </p:nvGraphicFramePr>
        <p:xfrm>
          <a:off x="244699" y="566669"/>
          <a:ext cx="11681139" cy="6130342"/>
        </p:xfrm>
        <a:graphic>
          <a:graphicData uri="http://schemas.openxmlformats.org/drawingml/2006/table">
            <a:tbl>
              <a:tblPr firstRow="1" firstCol="1" bandRow="1">
                <a:tableStyleId>{5C22544A-7EE6-4342-B048-85BDC9FD1C3A}</a:tableStyleId>
              </a:tblPr>
              <a:tblGrid>
                <a:gridCol w="9466455"/>
                <a:gridCol w="738228"/>
                <a:gridCol w="738228"/>
                <a:gridCol w="738228"/>
              </a:tblGrid>
              <a:tr h="1181966">
                <a:tc>
                  <a:txBody>
                    <a:bodyPr/>
                    <a:lstStyle/>
                    <a:p>
                      <a:pPr marL="0" marR="0" algn="r">
                        <a:lnSpc>
                          <a:spcPct val="107000"/>
                        </a:lnSpc>
                        <a:spcBef>
                          <a:spcPts val="0"/>
                        </a:spcBef>
                        <a:spcAft>
                          <a:spcPts val="0"/>
                        </a:spcAft>
                      </a:pPr>
                      <a:r>
                        <a:rPr lang="tr-TR" sz="800" dirty="0">
                          <a:effectLst/>
                        </a:rPr>
                        <a:t> </a:t>
                      </a:r>
                      <a:endParaRPr lang="tr-T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c>
                  <a:txBody>
                    <a:bodyPr/>
                    <a:lstStyle/>
                    <a:p>
                      <a:pPr marL="0" marR="0">
                        <a:lnSpc>
                          <a:spcPct val="107000"/>
                        </a:lnSpc>
                        <a:spcBef>
                          <a:spcPts val="0"/>
                        </a:spcBef>
                        <a:spcAft>
                          <a:spcPts val="0"/>
                        </a:spcAft>
                      </a:pPr>
                      <a:r>
                        <a:rPr lang="tr-TR" sz="1600" dirty="0">
                          <a:effectLst/>
                        </a:rPr>
                        <a:t>Katılıyorum</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vert="vert270"/>
                </a:tc>
                <a:tc>
                  <a:txBody>
                    <a:bodyPr/>
                    <a:lstStyle/>
                    <a:p>
                      <a:pPr marL="0" marR="0">
                        <a:lnSpc>
                          <a:spcPct val="107000"/>
                        </a:lnSpc>
                        <a:spcBef>
                          <a:spcPts val="0"/>
                        </a:spcBef>
                        <a:spcAft>
                          <a:spcPts val="0"/>
                        </a:spcAft>
                      </a:pPr>
                      <a:r>
                        <a:rPr lang="tr-TR" sz="1600" dirty="0">
                          <a:effectLst/>
                        </a:rPr>
                        <a:t>Kararsızım </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vert="vert270"/>
                </a:tc>
                <a:tc>
                  <a:txBody>
                    <a:bodyPr/>
                    <a:lstStyle/>
                    <a:p>
                      <a:pPr marL="0" marR="0">
                        <a:lnSpc>
                          <a:spcPct val="107000"/>
                        </a:lnSpc>
                        <a:spcBef>
                          <a:spcPts val="0"/>
                        </a:spcBef>
                        <a:spcAft>
                          <a:spcPts val="0"/>
                        </a:spcAft>
                      </a:pPr>
                      <a:r>
                        <a:rPr lang="tr-TR" sz="1600">
                          <a:effectLst/>
                        </a:rPr>
                        <a:t>Katılmıyorum</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vert="vert270"/>
                </a:tc>
              </a:tr>
              <a:tr h="383641">
                <a:tc>
                  <a:txBody>
                    <a:bodyPr/>
                    <a:lstStyle/>
                    <a:p>
                      <a:pPr marL="0" marR="0" algn="l">
                        <a:lnSpc>
                          <a:spcPct val="107000"/>
                        </a:lnSpc>
                        <a:spcBef>
                          <a:spcPts val="0"/>
                        </a:spcBef>
                        <a:spcAft>
                          <a:spcPts val="0"/>
                        </a:spcAft>
                      </a:pPr>
                      <a:r>
                        <a:rPr lang="tr-TR" sz="1600" dirty="0">
                          <a:effectLst/>
                        </a:rPr>
                        <a:t>Bölgenin en önemli probleminin işsizlik olduğunu düşünüyorum</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c>
                  <a:txBody>
                    <a:bodyPr/>
                    <a:lstStyle/>
                    <a:p>
                      <a:pPr marL="0" marR="0">
                        <a:lnSpc>
                          <a:spcPct val="107000"/>
                        </a:lnSpc>
                        <a:spcBef>
                          <a:spcPts val="0"/>
                        </a:spcBef>
                        <a:spcAft>
                          <a:spcPts val="0"/>
                        </a:spcAft>
                      </a:pPr>
                      <a:r>
                        <a:rPr lang="tr-TR" sz="1600">
                          <a:effectLst/>
                        </a:rPr>
                        <a:t>47</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c>
                  <a:txBody>
                    <a:bodyPr/>
                    <a:lstStyle/>
                    <a:p>
                      <a:pPr marL="0" marR="0">
                        <a:lnSpc>
                          <a:spcPct val="107000"/>
                        </a:lnSpc>
                        <a:spcBef>
                          <a:spcPts val="0"/>
                        </a:spcBef>
                        <a:spcAft>
                          <a:spcPts val="0"/>
                        </a:spcAft>
                      </a:pPr>
                      <a:r>
                        <a:rPr lang="tr-TR" sz="1600" dirty="0">
                          <a:effectLst/>
                        </a:rPr>
                        <a:t> </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c>
                  <a:txBody>
                    <a:bodyPr/>
                    <a:lstStyle/>
                    <a:p>
                      <a:pPr marL="0" marR="0">
                        <a:lnSpc>
                          <a:spcPct val="107000"/>
                        </a:lnSpc>
                        <a:spcBef>
                          <a:spcPts val="0"/>
                        </a:spcBef>
                        <a:spcAft>
                          <a:spcPts val="0"/>
                        </a:spcAft>
                      </a:pPr>
                      <a:r>
                        <a:rPr lang="tr-TR" sz="1600">
                          <a:effectLst/>
                        </a:rPr>
                        <a:t> </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r>
              <a:tr h="383641">
                <a:tc>
                  <a:txBody>
                    <a:bodyPr/>
                    <a:lstStyle/>
                    <a:p>
                      <a:pPr marL="0" marR="0" algn="l">
                        <a:lnSpc>
                          <a:spcPct val="107000"/>
                        </a:lnSpc>
                        <a:spcBef>
                          <a:spcPts val="0"/>
                        </a:spcBef>
                        <a:spcAft>
                          <a:spcPts val="0"/>
                        </a:spcAft>
                      </a:pPr>
                      <a:r>
                        <a:rPr lang="tr-TR" sz="1600" dirty="0">
                          <a:effectLst/>
                        </a:rPr>
                        <a:t>Bölgenin istihdam yaratma potansiyeline sahip olduğunu düşünüyorum</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c>
                  <a:txBody>
                    <a:bodyPr/>
                    <a:lstStyle/>
                    <a:p>
                      <a:pPr marL="0" marR="0">
                        <a:lnSpc>
                          <a:spcPct val="107000"/>
                        </a:lnSpc>
                        <a:spcBef>
                          <a:spcPts val="0"/>
                        </a:spcBef>
                        <a:spcAft>
                          <a:spcPts val="0"/>
                        </a:spcAft>
                      </a:pPr>
                      <a:r>
                        <a:rPr lang="tr-TR" sz="1600">
                          <a:effectLst/>
                        </a:rPr>
                        <a:t>43</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c>
                  <a:txBody>
                    <a:bodyPr/>
                    <a:lstStyle/>
                    <a:p>
                      <a:pPr marL="0" marR="0">
                        <a:lnSpc>
                          <a:spcPct val="107000"/>
                        </a:lnSpc>
                        <a:spcBef>
                          <a:spcPts val="0"/>
                        </a:spcBef>
                        <a:spcAft>
                          <a:spcPts val="0"/>
                        </a:spcAft>
                      </a:pPr>
                      <a:r>
                        <a:rPr lang="tr-TR" sz="1600" dirty="0">
                          <a:effectLst/>
                        </a:rPr>
                        <a:t>3</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c>
                  <a:txBody>
                    <a:bodyPr/>
                    <a:lstStyle/>
                    <a:p>
                      <a:pPr marL="0" marR="0">
                        <a:lnSpc>
                          <a:spcPct val="107000"/>
                        </a:lnSpc>
                        <a:spcBef>
                          <a:spcPts val="0"/>
                        </a:spcBef>
                        <a:spcAft>
                          <a:spcPts val="0"/>
                        </a:spcAft>
                      </a:pPr>
                      <a:r>
                        <a:rPr lang="tr-TR" sz="1600">
                          <a:effectLst/>
                        </a:rPr>
                        <a:t>1</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r>
              <a:tr h="383641">
                <a:tc>
                  <a:txBody>
                    <a:bodyPr/>
                    <a:lstStyle/>
                    <a:p>
                      <a:pPr marL="0" marR="0" algn="l">
                        <a:lnSpc>
                          <a:spcPct val="107000"/>
                        </a:lnSpc>
                        <a:spcBef>
                          <a:spcPts val="0"/>
                        </a:spcBef>
                        <a:spcAft>
                          <a:spcPts val="0"/>
                        </a:spcAft>
                      </a:pPr>
                      <a:r>
                        <a:rPr lang="tr-TR" sz="1600" dirty="0" err="1">
                          <a:effectLst/>
                        </a:rPr>
                        <a:t>Filyos</a:t>
                      </a:r>
                      <a:r>
                        <a:rPr lang="tr-TR" sz="1600" dirty="0">
                          <a:effectLst/>
                        </a:rPr>
                        <a:t> Vadisi Projesinin bölgenin en büyük umudu olduğunu düşünüyorum</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c>
                  <a:txBody>
                    <a:bodyPr/>
                    <a:lstStyle/>
                    <a:p>
                      <a:pPr marL="0" marR="0">
                        <a:lnSpc>
                          <a:spcPct val="107000"/>
                        </a:lnSpc>
                        <a:spcBef>
                          <a:spcPts val="0"/>
                        </a:spcBef>
                        <a:spcAft>
                          <a:spcPts val="0"/>
                        </a:spcAft>
                      </a:pPr>
                      <a:r>
                        <a:rPr lang="tr-TR" sz="1600">
                          <a:effectLst/>
                        </a:rPr>
                        <a:t>38</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c>
                  <a:txBody>
                    <a:bodyPr/>
                    <a:lstStyle/>
                    <a:p>
                      <a:pPr marL="0" marR="0">
                        <a:lnSpc>
                          <a:spcPct val="107000"/>
                        </a:lnSpc>
                        <a:spcBef>
                          <a:spcPts val="0"/>
                        </a:spcBef>
                        <a:spcAft>
                          <a:spcPts val="0"/>
                        </a:spcAft>
                      </a:pPr>
                      <a:r>
                        <a:rPr lang="tr-TR" sz="1600">
                          <a:effectLst/>
                        </a:rPr>
                        <a:t>3</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c>
                  <a:txBody>
                    <a:bodyPr/>
                    <a:lstStyle/>
                    <a:p>
                      <a:pPr marL="0" marR="0">
                        <a:lnSpc>
                          <a:spcPct val="107000"/>
                        </a:lnSpc>
                        <a:spcBef>
                          <a:spcPts val="0"/>
                        </a:spcBef>
                        <a:spcAft>
                          <a:spcPts val="0"/>
                        </a:spcAft>
                      </a:pPr>
                      <a:r>
                        <a:rPr lang="tr-TR" sz="1600" dirty="0">
                          <a:effectLst/>
                        </a:rPr>
                        <a:t>5</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r>
              <a:tr h="383641">
                <a:tc>
                  <a:txBody>
                    <a:bodyPr/>
                    <a:lstStyle/>
                    <a:p>
                      <a:pPr marL="0" marR="0" algn="l">
                        <a:lnSpc>
                          <a:spcPct val="107000"/>
                        </a:lnSpc>
                        <a:spcBef>
                          <a:spcPts val="0"/>
                        </a:spcBef>
                        <a:spcAft>
                          <a:spcPts val="0"/>
                        </a:spcAft>
                      </a:pPr>
                      <a:r>
                        <a:rPr lang="tr-TR" sz="1600" dirty="0" err="1">
                          <a:effectLst/>
                        </a:rPr>
                        <a:t>Filyos</a:t>
                      </a:r>
                      <a:r>
                        <a:rPr lang="tr-TR" sz="1600" dirty="0">
                          <a:effectLst/>
                        </a:rPr>
                        <a:t> Vadisi projesi ile bölgede işsizliğin azalacağını düşünüyorum</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c>
                  <a:txBody>
                    <a:bodyPr/>
                    <a:lstStyle/>
                    <a:p>
                      <a:pPr marL="0" marR="0">
                        <a:lnSpc>
                          <a:spcPct val="107000"/>
                        </a:lnSpc>
                        <a:spcBef>
                          <a:spcPts val="0"/>
                        </a:spcBef>
                        <a:spcAft>
                          <a:spcPts val="0"/>
                        </a:spcAft>
                      </a:pPr>
                      <a:r>
                        <a:rPr lang="tr-TR" sz="1600">
                          <a:effectLst/>
                        </a:rPr>
                        <a:t>40</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c>
                  <a:txBody>
                    <a:bodyPr/>
                    <a:lstStyle/>
                    <a:p>
                      <a:pPr marL="0" marR="0">
                        <a:lnSpc>
                          <a:spcPct val="107000"/>
                        </a:lnSpc>
                        <a:spcBef>
                          <a:spcPts val="0"/>
                        </a:spcBef>
                        <a:spcAft>
                          <a:spcPts val="0"/>
                        </a:spcAft>
                      </a:pPr>
                      <a:r>
                        <a:rPr lang="tr-TR" sz="1600">
                          <a:effectLst/>
                        </a:rPr>
                        <a:t>3</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c>
                  <a:txBody>
                    <a:bodyPr/>
                    <a:lstStyle/>
                    <a:p>
                      <a:pPr marL="0" marR="0">
                        <a:lnSpc>
                          <a:spcPct val="107000"/>
                        </a:lnSpc>
                        <a:spcBef>
                          <a:spcPts val="0"/>
                        </a:spcBef>
                        <a:spcAft>
                          <a:spcPts val="0"/>
                        </a:spcAft>
                      </a:pPr>
                      <a:r>
                        <a:rPr lang="tr-TR" sz="1600" dirty="0">
                          <a:effectLst/>
                        </a:rPr>
                        <a:t>4</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r>
              <a:tr h="383641">
                <a:tc>
                  <a:txBody>
                    <a:bodyPr/>
                    <a:lstStyle/>
                    <a:p>
                      <a:pPr marL="0" marR="0" algn="l">
                        <a:lnSpc>
                          <a:spcPct val="107000"/>
                        </a:lnSpc>
                        <a:spcBef>
                          <a:spcPts val="0"/>
                        </a:spcBef>
                        <a:spcAft>
                          <a:spcPts val="0"/>
                        </a:spcAft>
                      </a:pPr>
                      <a:r>
                        <a:rPr lang="tr-TR" sz="1600" dirty="0">
                          <a:effectLst/>
                        </a:rPr>
                        <a:t>Bölgedeki göçün en önemli nedeninin işsizlik olduğunu düşünüyorum</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c>
                  <a:txBody>
                    <a:bodyPr/>
                    <a:lstStyle/>
                    <a:p>
                      <a:pPr marL="0" marR="0">
                        <a:lnSpc>
                          <a:spcPct val="107000"/>
                        </a:lnSpc>
                        <a:spcBef>
                          <a:spcPts val="0"/>
                        </a:spcBef>
                        <a:spcAft>
                          <a:spcPts val="0"/>
                        </a:spcAft>
                      </a:pPr>
                      <a:r>
                        <a:rPr lang="tr-TR" sz="1600">
                          <a:effectLst/>
                        </a:rPr>
                        <a:t>33</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c>
                  <a:txBody>
                    <a:bodyPr/>
                    <a:lstStyle/>
                    <a:p>
                      <a:pPr marL="0" marR="0">
                        <a:lnSpc>
                          <a:spcPct val="107000"/>
                        </a:lnSpc>
                        <a:spcBef>
                          <a:spcPts val="0"/>
                        </a:spcBef>
                        <a:spcAft>
                          <a:spcPts val="0"/>
                        </a:spcAft>
                      </a:pPr>
                      <a:r>
                        <a:rPr lang="tr-TR" sz="1600">
                          <a:effectLst/>
                        </a:rPr>
                        <a:t>4</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c>
                  <a:txBody>
                    <a:bodyPr/>
                    <a:lstStyle/>
                    <a:p>
                      <a:pPr marL="0" marR="0">
                        <a:lnSpc>
                          <a:spcPct val="107000"/>
                        </a:lnSpc>
                        <a:spcBef>
                          <a:spcPts val="0"/>
                        </a:spcBef>
                        <a:spcAft>
                          <a:spcPts val="0"/>
                        </a:spcAft>
                      </a:pPr>
                      <a:r>
                        <a:rPr lang="tr-TR" sz="1600" dirty="0">
                          <a:effectLst/>
                        </a:rPr>
                        <a:t>11</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r>
              <a:tr h="383641">
                <a:tc>
                  <a:txBody>
                    <a:bodyPr/>
                    <a:lstStyle/>
                    <a:p>
                      <a:pPr marL="0" marR="0" algn="l">
                        <a:lnSpc>
                          <a:spcPct val="107000"/>
                        </a:lnSpc>
                        <a:spcBef>
                          <a:spcPts val="0"/>
                        </a:spcBef>
                        <a:spcAft>
                          <a:spcPts val="0"/>
                        </a:spcAft>
                      </a:pPr>
                      <a:r>
                        <a:rPr lang="tr-TR" sz="1600" dirty="0">
                          <a:effectLst/>
                        </a:rPr>
                        <a:t>Gelecek 10 yıllık dönemde bölgeden göçün artacağını düşünüyorum</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c>
                  <a:txBody>
                    <a:bodyPr/>
                    <a:lstStyle/>
                    <a:p>
                      <a:pPr marL="0" marR="0">
                        <a:lnSpc>
                          <a:spcPct val="107000"/>
                        </a:lnSpc>
                        <a:spcBef>
                          <a:spcPts val="0"/>
                        </a:spcBef>
                        <a:spcAft>
                          <a:spcPts val="0"/>
                        </a:spcAft>
                      </a:pPr>
                      <a:r>
                        <a:rPr lang="tr-TR" sz="1600">
                          <a:effectLst/>
                        </a:rPr>
                        <a:t>37</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c>
                  <a:txBody>
                    <a:bodyPr/>
                    <a:lstStyle/>
                    <a:p>
                      <a:pPr marL="0" marR="0">
                        <a:lnSpc>
                          <a:spcPct val="107000"/>
                        </a:lnSpc>
                        <a:spcBef>
                          <a:spcPts val="0"/>
                        </a:spcBef>
                        <a:spcAft>
                          <a:spcPts val="0"/>
                        </a:spcAft>
                      </a:pPr>
                      <a:r>
                        <a:rPr lang="tr-TR" sz="1600">
                          <a:effectLst/>
                        </a:rPr>
                        <a:t>3</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c>
                  <a:txBody>
                    <a:bodyPr/>
                    <a:lstStyle/>
                    <a:p>
                      <a:pPr marL="0" marR="0">
                        <a:lnSpc>
                          <a:spcPct val="107000"/>
                        </a:lnSpc>
                        <a:spcBef>
                          <a:spcPts val="0"/>
                        </a:spcBef>
                        <a:spcAft>
                          <a:spcPts val="0"/>
                        </a:spcAft>
                      </a:pPr>
                      <a:r>
                        <a:rPr lang="tr-TR" sz="1600" dirty="0">
                          <a:effectLst/>
                        </a:rPr>
                        <a:t>7</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r>
              <a:tr h="313208">
                <a:tc>
                  <a:txBody>
                    <a:bodyPr/>
                    <a:lstStyle/>
                    <a:p>
                      <a:pPr marL="0" marR="0" algn="l">
                        <a:lnSpc>
                          <a:spcPct val="107000"/>
                        </a:lnSpc>
                        <a:spcBef>
                          <a:spcPts val="0"/>
                        </a:spcBef>
                        <a:spcAft>
                          <a:spcPts val="0"/>
                        </a:spcAft>
                      </a:pPr>
                      <a:r>
                        <a:rPr lang="tr-TR" sz="1600" dirty="0">
                          <a:effectLst/>
                        </a:rPr>
                        <a:t>İşsizliğin temel sebebi iş alanlarının yetersiz olmasıdır</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c>
                  <a:txBody>
                    <a:bodyPr/>
                    <a:lstStyle/>
                    <a:p>
                      <a:pPr marL="0" marR="0">
                        <a:lnSpc>
                          <a:spcPct val="107000"/>
                        </a:lnSpc>
                        <a:spcBef>
                          <a:spcPts val="0"/>
                        </a:spcBef>
                        <a:spcAft>
                          <a:spcPts val="0"/>
                        </a:spcAft>
                      </a:pPr>
                      <a:r>
                        <a:rPr lang="tr-TR" sz="1600">
                          <a:effectLst/>
                        </a:rPr>
                        <a:t>30</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c>
                  <a:txBody>
                    <a:bodyPr/>
                    <a:lstStyle/>
                    <a:p>
                      <a:pPr marL="0" marR="0">
                        <a:lnSpc>
                          <a:spcPct val="107000"/>
                        </a:lnSpc>
                        <a:spcBef>
                          <a:spcPts val="0"/>
                        </a:spcBef>
                        <a:spcAft>
                          <a:spcPts val="0"/>
                        </a:spcAft>
                      </a:pPr>
                      <a:r>
                        <a:rPr lang="tr-TR" sz="1600">
                          <a:effectLst/>
                        </a:rPr>
                        <a:t>1</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c>
                  <a:txBody>
                    <a:bodyPr/>
                    <a:lstStyle/>
                    <a:p>
                      <a:pPr marL="0" marR="0">
                        <a:lnSpc>
                          <a:spcPct val="107000"/>
                        </a:lnSpc>
                        <a:spcBef>
                          <a:spcPts val="0"/>
                        </a:spcBef>
                        <a:spcAft>
                          <a:spcPts val="0"/>
                        </a:spcAft>
                      </a:pPr>
                      <a:r>
                        <a:rPr lang="tr-TR" sz="1600" dirty="0">
                          <a:effectLst/>
                        </a:rPr>
                        <a:t>16</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r>
              <a:tr h="313208">
                <a:tc>
                  <a:txBody>
                    <a:bodyPr/>
                    <a:lstStyle/>
                    <a:p>
                      <a:pPr marL="0" marR="0" algn="l">
                        <a:lnSpc>
                          <a:spcPct val="107000"/>
                        </a:lnSpc>
                        <a:spcBef>
                          <a:spcPts val="0"/>
                        </a:spcBef>
                        <a:spcAft>
                          <a:spcPts val="0"/>
                        </a:spcAft>
                      </a:pPr>
                      <a:r>
                        <a:rPr lang="tr-TR" sz="1600" dirty="0">
                          <a:effectLst/>
                        </a:rPr>
                        <a:t>İşsizliğin temel sebebi işverenlerin tutumudur</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c>
                  <a:txBody>
                    <a:bodyPr/>
                    <a:lstStyle/>
                    <a:p>
                      <a:pPr marL="0" marR="0">
                        <a:lnSpc>
                          <a:spcPct val="107000"/>
                        </a:lnSpc>
                        <a:spcBef>
                          <a:spcPts val="0"/>
                        </a:spcBef>
                        <a:spcAft>
                          <a:spcPts val="0"/>
                        </a:spcAft>
                      </a:pPr>
                      <a:r>
                        <a:rPr lang="tr-TR" sz="1600">
                          <a:effectLst/>
                        </a:rPr>
                        <a:t>31</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c>
                  <a:txBody>
                    <a:bodyPr/>
                    <a:lstStyle/>
                    <a:p>
                      <a:pPr marL="0" marR="0">
                        <a:lnSpc>
                          <a:spcPct val="107000"/>
                        </a:lnSpc>
                        <a:spcBef>
                          <a:spcPts val="0"/>
                        </a:spcBef>
                        <a:spcAft>
                          <a:spcPts val="0"/>
                        </a:spcAft>
                      </a:pPr>
                      <a:r>
                        <a:rPr lang="tr-TR" sz="1600">
                          <a:effectLst/>
                        </a:rPr>
                        <a:t>2</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c>
                  <a:txBody>
                    <a:bodyPr/>
                    <a:lstStyle/>
                    <a:p>
                      <a:pPr marL="0" marR="0">
                        <a:lnSpc>
                          <a:spcPct val="107000"/>
                        </a:lnSpc>
                        <a:spcBef>
                          <a:spcPts val="0"/>
                        </a:spcBef>
                        <a:spcAft>
                          <a:spcPts val="0"/>
                        </a:spcAft>
                      </a:pPr>
                      <a:r>
                        <a:rPr lang="tr-TR" sz="1600" dirty="0">
                          <a:effectLst/>
                        </a:rPr>
                        <a:t>15</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r>
              <a:tr h="383641">
                <a:tc>
                  <a:txBody>
                    <a:bodyPr/>
                    <a:lstStyle/>
                    <a:p>
                      <a:pPr marL="0" marR="0" algn="l">
                        <a:lnSpc>
                          <a:spcPct val="107000"/>
                        </a:lnSpc>
                        <a:spcBef>
                          <a:spcPts val="0"/>
                        </a:spcBef>
                        <a:spcAft>
                          <a:spcPts val="0"/>
                        </a:spcAft>
                      </a:pPr>
                      <a:r>
                        <a:rPr lang="tr-TR" sz="1600" dirty="0">
                          <a:effectLst/>
                        </a:rPr>
                        <a:t>Bölgede iş olmakla birlikte, işe uygun kişilerin olmadığını düşünüyorum</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c>
                  <a:txBody>
                    <a:bodyPr/>
                    <a:lstStyle/>
                    <a:p>
                      <a:pPr marL="0" marR="0">
                        <a:lnSpc>
                          <a:spcPct val="107000"/>
                        </a:lnSpc>
                        <a:spcBef>
                          <a:spcPts val="0"/>
                        </a:spcBef>
                        <a:spcAft>
                          <a:spcPts val="0"/>
                        </a:spcAft>
                      </a:pPr>
                      <a:r>
                        <a:rPr lang="tr-TR" sz="1600">
                          <a:effectLst/>
                        </a:rPr>
                        <a:t>27</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c>
                  <a:txBody>
                    <a:bodyPr/>
                    <a:lstStyle/>
                    <a:p>
                      <a:pPr marL="0" marR="0">
                        <a:lnSpc>
                          <a:spcPct val="107000"/>
                        </a:lnSpc>
                        <a:spcBef>
                          <a:spcPts val="0"/>
                        </a:spcBef>
                        <a:spcAft>
                          <a:spcPts val="0"/>
                        </a:spcAft>
                      </a:pPr>
                      <a:r>
                        <a:rPr lang="tr-TR" sz="1600">
                          <a:effectLst/>
                        </a:rPr>
                        <a:t>5</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c>
                  <a:txBody>
                    <a:bodyPr/>
                    <a:lstStyle/>
                    <a:p>
                      <a:pPr marL="0" marR="0">
                        <a:lnSpc>
                          <a:spcPct val="107000"/>
                        </a:lnSpc>
                        <a:spcBef>
                          <a:spcPts val="0"/>
                        </a:spcBef>
                        <a:spcAft>
                          <a:spcPts val="0"/>
                        </a:spcAft>
                      </a:pPr>
                      <a:r>
                        <a:rPr lang="tr-TR" sz="1600" dirty="0">
                          <a:effectLst/>
                        </a:rPr>
                        <a:t>15</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r>
              <a:tr h="313208">
                <a:tc>
                  <a:txBody>
                    <a:bodyPr/>
                    <a:lstStyle/>
                    <a:p>
                      <a:pPr marL="0" marR="0" algn="l">
                        <a:lnSpc>
                          <a:spcPct val="107000"/>
                        </a:lnSpc>
                        <a:spcBef>
                          <a:spcPts val="0"/>
                        </a:spcBef>
                        <a:spcAft>
                          <a:spcPts val="0"/>
                        </a:spcAft>
                      </a:pPr>
                      <a:r>
                        <a:rPr lang="tr-TR" sz="1600" dirty="0">
                          <a:effectLst/>
                        </a:rPr>
                        <a:t>İşsizliğin temel sebebi insanların çalışmak istememeleri</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c>
                  <a:txBody>
                    <a:bodyPr/>
                    <a:lstStyle/>
                    <a:p>
                      <a:pPr marL="0" marR="0">
                        <a:lnSpc>
                          <a:spcPct val="107000"/>
                        </a:lnSpc>
                        <a:spcBef>
                          <a:spcPts val="0"/>
                        </a:spcBef>
                        <a:spcAft>
                          <a:spcPts val="0"/>
                        </a:spcAft>
                      </a:pPr>
                      <a:r>
                        <a:rPr lang="tr-TR" sz="1600">
                          <a:effectLst/>
                        </a:rPr>
                        <a:t>20</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c>
                  <a:txBody>
                    <a:bodyPr/>
                    <a:lstStyle/>
                    <a:p>
                      <a:pPr marL="0" marR="0">
                        <a:lnSpc>
                          <a:spcPct val="107000"/>
                        </a:lnSpc>
                        <a:spcBef>
                          <a:spcPts val="0"/>
                        </a:spcBef>
                        <a:spcAft>
                          <a:spcPts val="0"/>
                        </a:spcAft>
                      </a:pPr>
                      <a:r>
                        <a:rPr lang="tr-TR" sz="1600">
                          <a:effectLst/>
                        </a:rPr>
                        <a:t>3</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c>
                  <a:txBody>
                    <a:bodyPr/>
                    <a:lstStyle/>
                    <a:p>
                      <a:pPr marL="0" marR="0">
                        <a:lnSpc>
                          <a:spcPct val="107000"/>
                        </a:lnSpc>
                        <a:spcBef>
                          <a:spcPts val="0"/>
                        </a:spcBef>
                        <a:spcAft>
                          <a:spcPts val="0"/>
                        </a:spcAft>
                      </a:pPr>
                      <a:r>
                        <a:rPr lang="tr-TR" sz="1600" dirty="0">
                          <a:effectLst/>
                        </a:rPr>
                        <a:t>22</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r>
              <a:tr h="313208">
                <a:tc>
                  <a:txBody>
                    <a:bodyPr/>
                    <a:lstStyle/>
                    <a:p>
                      <a:pPr marL="0" marR="0" algn="l">
                        <a:lnSpc>
                          <a:spcPct val="107000"/>
                        </a:lnSpc>
                        <a:spcBef>
                          <a:spcPts val="0"/>
                        </a:spcBef>
                        <a:spcAft>
                          <a:spcPts val="0"/>
                        </a:spcAft>
                      </a:pPr>
                      <a:r>
                        <a:rPr lang="tr-TR" sz="1600" dirty="0">
                          <a:effectLst/>
                        </a:rPr>
                        <a:t>İşsizliğin temel sebebi ücretlerin düşük olması</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c>
                  <a:txBody>
                    <a:bodyPr/>
                    <a:lstStyle/>
                    <a:p>
                      <a:pPr marL="0" marR="0">
                        <a:lnSpc>
                          <a:spcPct val="107000"/>
                        </a:lnSpc>
                        <a:spcBef>
                          <a:spcPts val="0"/>
                        </a:spcBef>
                        <a:spcAft>
                          <a:spcPts val="0"/>
                        </a:spcAft>
                      </a:pPr>
                      <a:r>
                        <a:rPr lang="tr-TR" sz="1600">
                          <a:effectLst/>
                        </a:rPr>
                        <a:t>21</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c>
                  <a:txBody>
                    <a:bodyPr/>
                    <a:lstStyle/>
                    <a:p>
                      <a:pPr marL="0" marR="0">
                        <a:lnSpc>
                          <a:spcPct val="107000"/>
                        </a:lnSpc>
                        <a:spcBef>
                          <a:spcPts val="0"/>
                        </a:spcBef>
                        <a:spcAft>
                          <a:spcPts val="0"/>
                        </a:spcAft>
                      </a:pPr>
                      <a:r>
                        <a:rPr lang="tr-TR" sz="1600">
                          <a:effectLst/>
                        </a:rPr>
                        <a:t>3</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c>
                  <a:txBody>
                    <a:bodyPr/>
                    <a:lstStyle/>
                    <a:p>
                      <a:pPr marL="0" marR="0">
                        <a:lnSpc>
                          <a:spcPct val="107000"/>
                        </a:lnSpc>
                        <a:spcBef>
                          <a:spcPts val="0"/>
                        </a:spcBef>
                        <a:spcAft>
                          <a:spcPts val="0"/>
                        </a:spcAft>
                      </a:pPr>
                      <a:r>
                        <a:rPr lang="tr-TR" sz="1600" dirty="0">
                          <a:effectLst/>
                        </a:rPr>
                        <a:t>22</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r>
              <a:tr h="313208">
                <a:tc>
                  <a:txBody>
                    <a:bodyPr/>
                    <a:lstStyle/>
                    <a:p>
                      <a:pPr marL="0" marR="0" algn="l">
                        <a:lnSpc>
                          <a:spcPct val="107000"/>
                        </a:lnSpc>
                        <a:spcBef>
                          <a:spcPts val="0"/>
                        </a:spcBef>
                        <a:spcAft>
                          <a:spcPts val="0"/>
                        </a:spcAft>
                      </a:pPr>
                      <a:r>
                        <a:rPr lang="tr-TR" sz="1600" dirty="0">
                          <a:effectLst/>
                        </a:rPr>
                        <a:t>Bölgede iş ilanlarına rahatlıkla ulaşabilmekteyim</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c>
                  <a:txBody>
                    <a:bodyPr/>
                    <a:lstStyle/>
                    <a:p>
                      <a:pPr marL="0" marR="0">
                        <a:lnSpc>
                          <a:spcPct val="107000"/>
                        </a:lnSpc>
                        <a:spcBef>
                          <a:spcPts val="0"/>
                        </a:spcBef>
                        <a:spcAft>
                          <a:spcPts val="0"/>
                        </a:spcAft>
                      </a:pPr>
                      <a:r>
                        <a:rPr lang="tr-TR" sz="1600">
                          <a:effectLst/>
                        </a:rPr>
                        <a:t>18</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c>
                  <a:txBody>
                    <a:bodyPr/>
                    <a:lstStyle/>
                    <a:p>
                      <a:pPr marL="0" marR="0">
                        <a:lnSpc>
                          <a:spcPct val="107000"/>
                        </a:lnSpc>
                        <a:spcBef>
                          <a:spcPts val="0"/>
                        </a:spcBef>
                        <a:spcAft>
                          <a:spcPts val="0"/>
                        </a:spcAft>
                      </a:pPr>
                      <a:r>
                        <a:rPr lang="tr-TR" sz="1600">
                          <a:effectLst/>
                        </a:rPr>
                        <a:t>9</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c>
                  <a:txBody>
                    <a:bodyPr/>
                    <a:lstStyle/>
                    <a:p>
                      <a:pPr marL="0" marR="0">
                        <a:lnSpc>
                          <a:spcPct val="107000"/>
                        </a:lnSpc>
                        <a:spcBef>
                          <a:spcPts val="0"/>
                        </a:spcBef>
                        <a:spcAft>
                          <a:spcPts val="0"/>
                        </a:spcAft>
                      </a:pPr>
                      <a:r>
                        <a:rPr lang="tr-TR" sz="1600" dirty="0">
                          <a:effectLst/>
                        </a:rPr>
                        <a:t>19</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r>
              <a:tr h="313208">
                <a:tc>
                  <a:txBody>
                    <a:bodyPr/>
                    <a:lstStyle/>
                    <a:p>
                      <a:pPr marL="0" marR="0" algn="l">
                        <a:lnSpc>
                          <a:spcPct val="107000"/>
                        </a:lnSpc>
                        <a:spcBef>
                          <a:spcPts val="0"/>
                        </a:spcBef>
                        <a:spcAft>
                          <a:spcPts val="0"/>
                        </a:spcAft>
                      </a:pPr>
                      <a:r>
                        <a:rPr lang="tr-TR" sz="1600" dirty="0">
                          <a:effectLst/>
                        </a:rPr>
                        <a:t>Bölgede iş ilanlarına ulaşmak zor</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c>
                  <a:txBody>
                    <a:bodyPr/>
                    <a:lstStyle/>
                    <a:p>
                      <a:pPr marL="0" marR="0">
                        <a:lnSpc>
                          <a:spcPct val="107000"/>
                        </a:lnSpc>
                        <a:spcBef>
                          <a:spcPts val="0"/>
                        </a:spcBef>
                        <a:spcAft>
                          <a:spcPts val="0"/>
                        </a:spcAft>
                      </a:pPr>
                      <a:r>
                        <a:rPr lang="tr-TR" sz="1600">
                          <a:effectLst/>
                        </a:rPr>
                        <a:t>21</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c>
                  <a:txBody>
                    <a:bodyPr/>
                    <a:lstStyle/>
                    <a:p>
                      <a:pPr marL="0" marR="0">
                        <a:lnSpc>
                          <a:spcPct val="107000"/>
                        </a:lnSpc>
                        <a:spcBef>
                          <a:spcPts val="0"/>
                        </a:spcBef>
                        <a:spcAft>
                          <a:spcPts val="0"/>
                        </a:spcAft>
                      </a:pPr>
                      <a:r>
                        <a:rPr lang="tr-TR" sz="1600">
                          <a:effectLst/>
                        </a:rPr>
                        <a:t>5</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c>
                  <a:txBody>
                    <a:bodyPr/>
                    <a:lstStyle/>
                    <a:p>
                      <a:pPr marL="0" marR="0">
                        <a:lnSpc>
                          <a:spcPct val="107000"/>
                        </a:lnSpc>
                        <a:spcBef>
                          <a:spcPts val="0"/>
                        </a:spcBef>
                        <a:spcAft>
                          <a:spcPts val="0"/>
                        </a:spcAft>
                      </a:pPr>
                      <a:r>
                        <a:rPr lang="tr-TR" sz="1600" dirty="0">
                          <a:effectLst/>
                        </a:rPr>
                        <a:t>19</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r>
              <a:tr h="383641">
                <a:tc>
                  <a:txBody>
                    <a:bodyPr/>
                    <a:lstStyle/>
                    <a:p>
                      <a:pPr marL="0" marR="0" algn="l">
                        <a:lnSpc>
                          <a:spcPct val="107000"/>
                        </a:lnSpc>
                        <a:spcBef>
                          <a:spcPts val="0"/>
                        </a:spcBef>
                        <a:spcAft>
                          <a:spcPts val="0"/>
                        </a:spcAft>
                      </a:pPr>
                      <a:r>
                        <a:rPr lang="tr-TR" sz="1600" dirty="0">
                          <a:effectLst/>
                        </a:rPr>
                        <a:t>Ticaret ve sanayi odalarının iş ilanları konusunda yol gösterici olabileceğini düşünüyorum</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c>
                  <a:txBody>
                    <a:bodyPr/>
                    <a:lstStyle/>
                    <a:p>
                      <a:pPr marL="0" marR="0">
                        <a:lnSpc>
                          <a:spcPct val="107000"/>
                        </a:lnSpc>
                        <a:spcBef>
                          <a:spcPts val="0"/>
                        </a:spcBef>
                        <a:spcAft>
                          <a:spcPts val="0"/>
                        </a:spcAft>
                      </a:pPr>
                      <a:r>
                        <a:rPr lang="tr-TR" sz="1600">
                          <a:effectLst/>
                        </a:rPr>
                        <a:t>20</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c>
                  <a:txBody>
                    <a:bodyPr/>
                    <a:lstStyle/>
                    <a:p>
                      <a:pPr marL="0" marR="0">
                        <a:lnSpc>
                          <a:spcPct val="107000"/>
                        </a:lnSpc>
                        <a:spcBef>
                          <a:spcPts val="0"/>
                        </a:spcBef>
                        <a:spcAft>
                          <a:spcPts val="0"/>
                        </a:spcAft>
                      </a:pPr>
                      <a:r>
                        <a:rPr lang="tr-TR" sz="1600">
                          <a:effectLst/>
                        </a:rPr>
                        <a:t>8</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c>
                  <a:txBody>
                    <a:bodyPr/>
                    <a:lstStyle/>
                    <a:p>
                      <a:pPr marL="0" marR="0">
                        <a:lnSpc>
                          <a:spcPct val="107000"/>
                        </a:lnSpc>
                        <a:spcBef>
                          <a:spcPts val="0"/>
                        </a:spcBef>
                        <a:spcAft>
                          <a:spcPts val="0"/>
                        </a:spcAft>
                      </a:pPr>
                      <a:r>
                        <a:rPr lang="tr-TR" sz="1600" dirty="0">
                          <a:effectLst/>
                        </a:rPr>
                        <a:t>19</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005" marR="41005" marT="0" marB="0"/>
                </a:tc>
              </a:tr>
            </a:tbl>
          </a:graphicData>
        </a:graphic>
      </p:graphicFrame>
    </p:spTree>
    <p:extLst>
      <p:ext uri="{BB962C8B-B14F-4D97-AF65-F5344CB8AC3E}">
        <p14:creationId xmlns:p14="http://schemas.microsoft.com/office/powerpoint/2010/main" val="8053793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SANAYİNİN ÖNÜNDEKİ ENGELLER VE ÇÖZÜM ÖNERİLERİ</a:t>
            </a:r>
            <a:r>
              <a:rPr lang="tr-TR" dirty="0"/>
              <a:t/>
            </a:r>
            <a:br>
              <a:rPr lang="tr-TR" dirty="0"/>
            </a:br>
            <a:endParaRPr lang="tr-TR" dirty="0"/>
          </a:p>
        </p:txBody>
      </p:sp>
      <p:sp>
        <p:nvSpPr>
          <p:cNvPr id="3" name="İçerik Yer Tutucusu 2"/>
          <p:cNvSpPr>
            <a:spLocks noGrp="1"/>
          </p:cNvSpPr>
          <p:nvPr>
            <p:ph idx="1"/>
          </p:nvPr>
        </p:nvSpPr>
        <p:spPr>
          <a:xfrm>
            <a:off x="257577" y="2052918"/>
            <a:ext cx="11655381" cy="4656975"/>
          </a:xfrm>
        </p:spPr>
        <p:txBody>
          <a:bodyPr>
            <a:normAutofit lnSpcReduction="10000"/>
          </a:bodyPr>
          <a:lstStyle/>
          <a:p>
            <a:pPr algn="just"/>
            <a:r>
              <a:rPr lang="tr-TR" b="1" u="sng" dirty="0"/>
              <a:t>Sorun 1. Konu: ALTYAPI	</a:t>
            </a:r>
            <a:endParaRPr lang="tr-TR" u="sng" dirty="0"/>
          </a:p>
          <a:p>
            <a:pPr marL="0" indent="0" algn="just">
              <a:buNone/>
            </a:pPr>
            <a:r>
              <a:rPr lang="tr-TR" dirty="0" smtClean="0"/>
              <a:t>Sanayinin </a:t>
            </a:r>
            <a:r>
              <a:rPr lang="tr-TR" dirty="0"/>
              <a:t>ihtiyacı olan organize sanayi bölgelerinin eksikliği. Bölge yeni yatırımlar ile gelişme potansiyeli yüksek bir bölgedir. Ancak yeni yatırımların </a:t>
            </a:r>
            <a:r>
              <a:rPr lang="tr-TR" dirty="0" err="1"/>
              <a:t>kanalize</a:t>
            </a:r>
            <a:r>
              <a:rPr lang="tr-TR" dirty="0"/>
              <a:t> edileceği alt yapısı tamamlanmış bir Organize Sanayi Bölgesi bulunmamaktadır.</a:t>
            </a:r>
          </a:p>
          <a:p>
            <a:pPr algn="just"/>
            <a:r>
              <a:rPr lang="tr-TR" b="1" u="sng" dirty="0"/>
              <a:t>Çözüm Önerileri</a:t>
            </a:r>
            <a:endParaRPr lang="tr-TR" b="1" dirty="0"/>
          </a:p>
          <a:p>
            <a:pPr marL="0" indent="0" algn="just">
              <a:buNone/>
            </a:pPr>
            <a:r>
              <a:rPr lang="tr-TR" dirty="0"/>
              <a:t>Devrek ve Gökçebey ilçeleri organize sanayi bölgesine sahip değildir. Zonguldak ili içerisinde aktif olarak biri Ereğli diğeri Çaycuma’da olmak üzere 2 OSB vardır. Mevcut OSB'ler altyapı anlamında sanayiciye önemli avantajlar sağlamaktadır. OSB'lerin doluluk oranları yüksek olup, arazi sorunu mevcuttur. Batı Karadeniz Bölgesinde </a:t>
            </a:r>
            <a:r>
              <a:rPr lang="tr-TR" dirty="0" err="1"/>
              <a:t>sektörel</a:t>
            </a:r>
            <a:r>
              <a:rPr lang="tr-TR" dirty="0"/>
              <a:t> anlamda bir organize sanayi bölgesi bulunmamaktadır. Devrek, Gökçebey ve Yenice ilçeleri bölge içerisinde ağaç ve ağaç işleri ve mobilya sektörünün güçlü olduğu kısımdır. </a:t>
            </a:r>
            <a:r>
              <a:rPr lang="tr-TR" dirty="0" err="1"/>
              <a:t>Sektörel</a:t>
            </a:r>
            <a:r>
              <a:rPr lang="tr-TR" dirty="0"/>
              <a:t> anlamda altyapı eksikliklerinin giderileceği bir OSB sektörün potansiyelini ve rekabetçiliğini artırabilecektir. Gökçebey ilçesi içerisinde OSB için arazi tespit edilmiştir. Bu amaçla gerekli girişimler yapılarak sürecin hızlandırılması bölge sanayi açısından önem arz etmektedir. </a:t>
            </a:r>
          </a:p>
          <a:p>
            <a:endParaRPr lang="tr-TR" dirty="0"/>
          </a:p>
        </p:txBody>
      </p:sp>
    </p:spTree>
    <p:extLst>
      <p:ext uri="{BB962C8B-B14F-4D97-AF65-F5344CB8AC3E}">
        <p14:creationId xmlns:p14="http://schemas.microsoft.com/office/powerpoint/2010/main" val="179321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7577" y="862885"/>
            <a:ext cx="11578107" cy="5705339"/>
          </a:xfrm>
        </p:spPr>
        <p:txBody>
          <a:bodyPr>
            <a:normAutofit/>
          </a:bodyPr>
          <a:lstStyle/>
          <a:p>
            <a:r>
              <a:rPr lang="tr-TR" b="1" u="sng" dirty="0"/>
              <a:t>Sorun 2. Konu: Ulaşım</a:t>
            </a:r>
            <a:endParaRPr lang="tr-TR" dirty="0"/>
          </a:p>
          <a:p>
            <a:pPr marL="0" indent="0" algn="just">
              <a:buNone/>
            </a:pPr>
            <a:r>
              <a:rPr lang="tr-TR" dirty="0" smtClean="0"/>
              <a:t>Bölge </a:t>
            </a:r>
            <a:r>
              <a:rPr lang="tr-TR" dirty="0"/>
              <a:t>ulaşım altyapısı açısından sanayicinin isteklerine uygun bir yapıda değildir. Temel ulaşım ağı olan karayolu bağlantı hattı tam olarak bitirilememiştir. Demiryolu ve havayolu ulaşım olanakları yetersiz olup alternatif ulaşım kanalları bulunmamaktadır. Bu da maliyetleri artırmaktadır.</a:t>
            </a:r>
          </a:p>
          <a:p>
            <a:pPr algn="just"/>
            <a:r>
              <a:rPr lang="tr-TR" b="1" u="sng" dirty="0"/>
              <a:t>Çözüm </a:t>
            </a:r>
          </a:p>
          <a:p>
            <a:pPr marL="0" indent="0" algn="just">
              <a:buNone/>
            </a:pPr>
            <a:r>
              <a:rPr lang="tr-TR" dirty="0" smtClean="0"/>
              <a:t>	Bölge </a:t>
            </a:r>
            <a:r>
              <a:rPr lang="tr-TR" dirty="0"/>
              <a:t>ulaşım ağının çeşitlendirilmesi gerekmektedir. Bölge sanayicisine hizmet edebilecek ve maliyet avantajı yaratacak demiryolu ağının güçlendirilmesi özellikle İstanbul hattının faaliyete geçirilmesi gerekmektedir. Havayolu yolcu taşımacılığı bile yetersiz kapasite yüzünden gerçekleştirilemeyen bölge sanayinin gelişmesi durumunda lojistik destek sağlayacak bir altyapıya kavuşturulmalıdır. Bölgenin temel ulaşım ağını karayolları oluşturmaktadır. İlçemiz sanayicisi ve ticaret erbabını pazarlar ile buluşturacak karayolu niteliğinin acilen güçlendirilmesi gerekmektedir. Yaklaşık 12 yıldır devam eden çalışmaların bir an önce tamamlanması en azından mevcut ulaşım ağının niteliğini güçlendirmek yönüyle bir çözüm sağlayacaktır. </a:t>
            </a:r>
          </a:p>
          <a:p>
            <a:pPr algn="just"/>
            <a:endParaRPr lang="tr-TR" dirty="0"/>
          </a:p>
        </p:txBody>
      </p:sp>
    </p:spTree>
    <p:extLst>
      <p:ext uri="{BB962C8B-B14F-4D97-AF65-F5344CB8AC3E}">
        <p14:creationId xmlns:p14="http://schemas.microsoft.com/office/powerpoint/2010/main" val="14602274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4699" y="566670"/>
            <a:ext cx="11475075" cy="5681729"/>
          </a:xfrm>
        </p:spPr>
        <p:txBody>
          <a:bodyPr>
            <a:noAutofit/>
          </a:bodyPr>
          <a:lstStyle/>
          <a:p>
            <a:pPr algn="just"/>
            <a:r>
              <a:rPr lang="tr-TR" sz="2400" b="1" u="sng" dirty="0"/>
              <a:t>Sorun 3. Konu: Teşvik ve Destekler</a:t>
            </a:r>
            <a:endParaRPr lang="tr-TR" sz="2400" dirty="0"/>
          </a:p>
          <a:p>
            <a:pPr marL="0" indent="0" algn="just">
              <a:buNone/>
            </a:pPr>
            <a:r>
              <a:rPr lang="tr-TR" sz="2400" dirty="0" smtClean="0"/>
              <a:t>Teşvik </a:t>
            </a:r>
            <a:r>
              <a:rPr lang="tr-TR" sz="2400" dirty="0"/>
              <a:t>ve destek sistemi yetersizidir. Bölge ekonomisinde özellikle </a:t>
            </a:r>
            <a:r>
              <a:rPr lang="tr-TR" sz="2400" dirty="0" err="1"/>
              <a:t>sektörel</a:t>
            </a:r>
            <a:r>
              <a:rPr lang="tr-TR" sz="2400" dirty="0"/>
              <a:t> anlamda öne çıkan alanlar bulunmaktadır. Devrek ve Gökçebey ilçesi ormancılık, bastonculuk, kereste imalatı ve giderek gelişen mobilya endüstrisi ile ağaç ve ağaç ürünlerine yönelik sektörlerin öne çıktığı bölgedir.</a:t>
            </a:r>
          </a:p>
          <a:p>
            <a:pPr algn="just"/>
            <a:r>
              <a:rPr lang="tr-TR" sz="2400" b="1" u="sng" dirty="0"/>
              <a:t>Çözüm</a:t>
            </a:r>
          </a:p>
          <a:p>
            <a:pPr marL="0" indent="0" algn="just">
              <a:buNone/>
            </a:pPr>
            <a:r>
              <a:rPr lang="tr-TR" sz="2400" dirty="0" err="1"/>
              <a:t>Sektörel</a:t>
            </a:r>
            <a:r>
              <a:rPr lang="tr-TR" sz="2400" dirty="0"/>
              <a:t> teşvikler ve destekler ile bölgede bir altyapısı bulunan ağaç ve ağaç ürünleri sektörüne yönelik yapı güçlendirilmelidir. Bölge ekonomisinde kümelenme potansiyeline sahip bu sektörlerin ulusal ve global anlamda rekabetçiliği teşvik ve destek mekanizmaları ile güçlendirilerek ülke ekonomisine ve bölge ekonomisine katkıları artırılabilir. </a:t>
            </a:r>
          </a:p>
          <a:p>
            <a:pPr marL="0" indent="0" algn="just">
              <a:buNone/>
            </a:pPr>
            <a:r>
              <a:rPr lang="tr-TR" sz="2400" dirty="0"/>
              <a:t>Belirtilen sektörlerde faaliyette bulunan işletmelere nitelikli eleman desteği, ihracat, tanıtım, pazarlama, reklam </a:t>
            </a:r>
            <a:r>
              <a:rPr lang="tr-TR" sz="2400" dirty="0" err="1"/>
              <a:t>v.b</a:t>
            </a:r>
            <a:r>
              <a:rPr lang="tr-TR" sz="2400" dirty="0"/>
              <a:t>. destek mekanizmaları sağlanarak üretim ve pazar güçleri artırılabilir.</a:t>
            </a:r>
          </a:p>
          <a:p>
            <a:pPr algn="just"/>
            <a:endParaRPr lang="tr-TR" sz="2400" dirty="0"/>
          </a:p>
        </p:txBody>
      </p:sp>
    </p:spTree>
    <p:extLst>
      <p:ext uri="{BB962C8B-B14F-4D97-AF65-F5344CB8AC3E}">
        <p14:creationId xmlns:p14="http://schemas.microsoft.com/office/powerpoint/2010/main" val="41045357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8942" y="785612"/>
            <a:ext cx="11758410" cy="5769734"/>
          </a:xfrm>
        </p:spPr>
        <p:txBody>
          <a:bodyPr>
            <a:normAutofit lnSpcReduction="10000"/>
          </a:bodyPr>
          <a:lstStyle/>
          <a:p>
            <a:pPr algn="just"/>
            <a:r>
              <a:rPr lang="tr-TR" sz="2400" b="1" u="sng" dirty="0"/>
              <a:t>Sorun Konu 4. Finans</a:t>
            </a:r>
            <a:endParaRPr lang="tr-TR" sz="2400" dirty="0"/>
          </a:p>
          <a:p>
            <a:pPr marL="0" indent="0" algn="just">
              <a:buNone/>
            </a:pPr>
            <a:r>
              <a:rPr lang="tr-TR" sz="2400" dirty="0" smtClean="0"/>
              <a:t>Sermaye </a:t>
            </a:r>
            <a:r>
              <a:rPr lang="tr-TR" sz="2400" dirty="0"/>
              <a:t>yetersizliği ve finansman olanaklarının kıtlığı. Sanayicilerin çoğu odamız tarafından yapılan anketlerde finansman sorununu öncelikli olarak ifade etmişlerdir. Öz sermaye yapıları yetersiz ve güçsüz olan işletmelerin en temel problemlerinden biri finansman olanaklarının yetersizliğidir.</a:t>
            </a:r>
          </a:p>
          <a:p>
            <a:pPr algn="just"/>
            <a:r>
              <a:rPr lang="tr-TR" sz="2400" b="1" u="sng" dirty="0"/>
              <a:t>Çözüm </a:t>
            </a:r>
          </a:p>
          <a:p>
            <a:pPr marL="0" indent="0" algn="just">
              <a:buNone/>
            </a:pPr>
            <a:r>
              <a:rPr lang="tr-TR" sz="2400" dirty="0"/>
              <a:t>Finansman olanaklarının güçlendirilebilmesi için teşvik ve destek mekanizmaları genişletilmelidir. ayrıca işletmelere sistemde var olan ancak çoğu girişimci ve işadamına göre hala yetersiz olan kredi ayrıcalıklarının genişletilmesi gerekmektedir. Odalar ve borsalar aracılığı ile bankalar ile yapılan anlaşmalar üreticinin lehine olmaktadır. Ancak yine de özellikle küçük ölçekli olan bölge ekonomileri için faizler hala yüksek bir orandadır. Kredi maliyetlerinin düşürülmesi ve çeşitlendirilmesi en çok beklenen konular arasındadır. Girişimcilerin bu konuda bekledikleri bir diğer önemli adım da performansa dayalı finansman kolaylığının artırılmasıdır.</a:t>
            </a:r>
          </a:p>
          <a:p>
            <a:endParaRPr lang="tr-TR" dirty="0"/>
          </a:p>
        </p:txBody>
      </p:sp>
    </p:spTree>
    <p:extLst>
      <p:ext uri="{BB962C8B-B14F-4D97-AF65-F5344CB8AC3E}">
        <p14:creationId xmlns:p14="http://schemas.microsoft.com/office/powerpoint/2010/main" val="2251155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115910"/>
            <a:ext cx="9404723" cy="772732"/>
          </a:xfrm>
        </p:spPr>
        <p:txBody>
          <a:bodyPr/>
          <a:lstStyle/>
          <a:p>
            <a:r>
              <a:rPr lang="tr-TR" dirty="0" smtClean="0"/>
              <a:t>Nüfus Hareketleri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498810663"/>
              </p:ext>
            </p:extLst>
          </p:nvPr>
        </p:nvGraphicFramePr>
        <p:xfrm>
          <a:off x="206062" y="1017430"/>
          <a:ext cx="11745533" cy="5806523"/>
        </p:xfrm>
        <a:graphic>
          <a:graphicData uri="http://schemas.openxmlformats.org/drawingml/2006/table">
            <a:tbl>
              <a:tblPr firstRow="1" firstCol="1" bandRow="1">
                <a:tableStyleId>{5C22544A-7EE6-4342-B048-85BDC9FD1C3A}</a:tableStyleId>
              </a:tblPr>
              <a:tblGrid>
                <a:gridCol w="1892771"/>
                <a:gridCol w="1440729"/>
                <a:gridCol w="1666747"/>
                <a:gridCol w="1704631"/>
                <a:gridCol w="1704631"/>
                <a:gridCol w="1668012"/>
                <a:gridCol w="1668012"/>
              </a:tblGrid>
              <a:tr h="522434">
                <a:tc>
                  <a:txBody>
                    <a:bodyPr/>
                    <a:lstStyle/>
                    <a:p>
                      <a:pPr marL="0" marR="0">
                        <a:lnSpc>
                          <a:spcPct val="107000"/>
                        </a:lnSpc>
                        <a:spcBef>
                          <a:spcPts val="0"/>
                        </a:spcBef>
                        <a:spcAft>
                          <a:spcPts val="0"/>
                        </a:spcAft>
                      </a:pPr>
                      <a:r>
                        <a:rPr lang="tr-TR" sz="1200" dirty="0">
                          <a:effectLst/>
                        </a:rPr>
                        <a:t>İlçeler</a:t>
                      </a:r>
                      <a:endParaRPr lang="tr-T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ctr">
                        <a:lnSpc>
                          <a:spcPct val="107000"/>
                        </a:lnSpc>
                        <a:spcBef>
                          <a:spcPts val="0"/>
                        </a:spcBef>
                        <a:spcAft>
                          <a:spcPts val="0"/>
                        </a:spcAft>
                      </a:pPr>
                      <a:r>
                        <a:rPr lang="tr-TR" sz="1200" dirty="0">
                          <a:effectLst/>
                        </a:rPr>
                        <a:t> </a:t>
                      </a:r>
                      <a:endParaRPr lang="tr-T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ctr">
                        <a:lnSpc>
                          <a:spcPct val="107000"/>
                        </a:lnSpc>
                        <a:spcBef>
                          <a:spcPts val="0"/>
                        </a:spcBef>
                        <a:spcAft>
                          <a:spcPts val="0"/>
                        </a:spcAft>
                      </a:pPr>
                      <a:r>
                        <a:rPr lang="tr-TR" sz="1200" dirty="0">
                          <a:effectLst/>
                        </a:rPr>
                        <a:t>Toplam Nüfus</a:t>
                      </a:r>
                      <a:endParaRPr lang="tr-T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ctr">
                        <a:lnSpc>
                          <a:spcPct val="107000"/>
                        </a:lnSpc>
                        <a:spcBef>
                          <a:spcPts val="0"/>
                        </a:spcBef>
                        <a:spcAft>
                          <a:spcPts val="0"/>
                        </a:spcAft>
                      </a:pPr>
                      <a:r>
                        <a:rPr lang="tr-TR" sz="1200" dirty="0">
                          <a:effectLst/>
                        </a:rPr>
                        <a:t>İl/İlçe Merkezi</a:t>
                      </a:r>
                      <a:endParaRPr lang="tr-T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ctr">
                        <a:lnSpc>
                          <a:spcPct val="107000"/>
                        </a:lnSpc>
                        <a:spcBef>
                          <a:spcPts val="0"/>
                        </a:spcBef>
                        <a:spcAft>
                          <a:spcPts val="0"/>
                        </a:spcAft>
                      </a:pPr>
                      <a:r>
                        <a:rPr lang="tr-TR" sz="1200" dirty="0">
                          <a:effectLst/>
                        </a:rPr>
                        <a:t>Belde ve Köy</a:t>
                      </a:r>
                      <a:endParaRPr lang="tr-T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ctr">
                        <a:lnSpc>
                          <a:spcPct val="107000"/>
                        </a:lnSpc>
                        <a:spcBef>
                          <a:spcPts val="0"/>
                        </a:spcBef>
                        <a:spcAft>
                          <a:spcPts val="0"/>
                        </a:spcAft>
                      </a:pPr>
                      <a:r>
                        <a:rPr lang="tr-TR" sz="1200" dirty="0">
                          <a:effectLst/>
                        </a:rPr>
                        <a:t>İl/İlçe Merkezi Nüfusu/Toplam Nüfus</a:t>
                      </a:r>
                      <a:endParaRPr lang="tr-T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ctr">
                        <a:lnSpc>
                          <a:spcPct val="107000"/>
                        </a:lnSpc>
                        <a:spcBef>
                          <a:spcPts val="0"/>
                        </a:spcBef>
                        <a:spcAft>
                          <a:spcPts val="0"/>
                        </a:spcAft>
                      </a:pPr>
                      <a:r>
                        <a:rPr lang="tr-TR" sz="1200" dirty="0">
                          <a:effectLst/>
                        </a:rPr>
                        <a:t>Belde ve Köy Nüfusu/Toplam Nüfus</a:t>
                      </a:r>
                      <a:endParaRPr lang="tr-T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r>
              <a:tr h="188144">
                <a:tc rowSpan="3">
                  <a:txBody>
                    <a:bodyPr/>
                    <a:lstStyle/>
                    <a:p>
                      <a:pPr marL="0" marR="0">
                        <a:lnSpc>
                          <a:spcPct val="107000"/>
                        </a:lnSpc>
                        <a:spcBef>
                          <a:spcPts val="0"/>
                        </a:spcBef>
                        <a:spcAft>
                          <a:spcPts val="0"/>
                        </a:spcAft>
                      </a:pPr>
                      <a:r>
                        <a:rPr lang="tr-TR" sz="1200">
                          <a:effectLst/>
                        </a:rPr>
                        <a:t> </a:t>
                      </a:r>
                    </a:p>
                    <a:p>
                      <a:pPr marL="0" marR="0">
                        <a:lnSpc>
                          <a:spcPct val="107000"/>
                        </a:lnSpc>
                        <a:spcBef>
                          <a:spcPts val="0"/>
                        </a:spcBef>
                        <a:spcAft>
                          <a:spcPts val="0"/>
                        </a:spcAft>
                      </a:pPr>
                      <a:r>
                        <a:rPr lang="tr-TR" sz="1200">
                          <a:effectLst/>
                        </a:rPr>
                        <a:t>Merkez</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2013</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125914</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107783</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18131</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85.6</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14.4</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r>
              <a:tr h="188144">
                <a:tc vMerge="1">
                  <a:txBody>
                    <a:bodyPr/>
                    <a:lstStyle/>
                    <a:p>
                      <a:endParaRPr lang="tr-TR"/>
                    </a:p>
                  </a:txBody>
                  <a:tcPr/>
                </a:tc>
                <a:tc>
                  <a:txBody>
                    <a:bodyPr/>
                    <a:lstStyle/>
                    <a:p>
                      <a:pPr marL="0" marR="0" algn="r">
                        <a:lnSpc>
                          <a:spcPct val="107000"/>
                        </a:lnSpc>
                        <a:spcBef>
                          <a:spcPts val="0"/>
                        </a:spcBef>
                        <a:spcAft>
                          <a:spcPts val="0"/>
                        </a:spcAft>
                      </a:pPr>
                      <a:r>
                        <a:rPr lang="tr-TR" sz="1200">
                          <a:effectLst/>
                        </a:rPr>
                        <a:t>2014</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126864</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108213</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18651</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85.2</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14,7</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r>
              <a:tr h="188144">
                <a:tc vMerge="1">
                  <a:txBody>
                    <a:bodyPr/>
                    <a:lstStyle/>
                    <a:p>
                      <a:endParaRPr lang="tr-TR"/>
                    </a:p>
                  </a:txBody>
                  <a:tcPr/>
                </a:tc>
                <a:tc>
                  <a:txBody>
                    <a:bodyPr/>
                    <a:lstStyle/>
                    <a:p>
                      <a:pPr marL="0" marR="0" algn="r">
                        <a:lnSpc>
                          <a:spcPct val="107000"/>
                        </a:lnSpc>
                        <a:spcBef>
                          <a:spcPts val="0"/>
                        </a:spcBef>
                        <a:spcAft>
                          <a:spcPts val="0"/>
                        </a:spcAft>
                      </a:pPr>
                      <a:r>
                        <a:rPr lang="tr-TR" sz="1200">
                          <a:effectLst/>
                        </a:rPr>
                        <a:t>2015</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126281</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108074</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18207</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85.6</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14.4</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r>
              <a:tr h="188144">
                <a:tc rowSpan="3">
                  <a:txBody>
                    <a:bodyPr/>
                    <a:lstStyle/>
                    <a:p>
                      <a:pPr marL="0" marR="0">
                        <a:lnSpc>
                          <a:spcPct val="107000"/>
                        </a:lnSpc>
                        <a:spcBef>
                          <a:spcPts val="0"/>
                        </a:spcBef>
                        <a:spcAft>
                          <a:spcPts val="0"/>
                        </a:spcAft>
                      </a:pPr>
                      <a:r>
                        <a:rPr lang="tr-TR" sz="1200">
                          <a:effectLst/>
                        </a:rPr>
                        <a:t> </a:t>
                      </a:r>
                    </a:p>
                    <a:p>
                      <a:pPr marL="0" marR="0">
                        <a:lnSpc>
                          <a:spcPct val="107000"/>
                        </a:lnSpc>
                        <a:spcBef>
                          <a:spcPts val="0"/>
                        </a:spcBef>
                        <a:spcAft>
                          <a:spcPts val="0"/>
                        </a:spcAft>
                      </a:pPr>
                      <a:r>
                        <a:rPr lang="tr-TR" sz="1200">
                          <a:effectLst/>
                        </a:rPr>
                        <a:t>Ereğli</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2013</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174185</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111449</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62736</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64.0</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36.0</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r>
              <a:tr h="188144">
                <a:tc vMerge="1">
                  <a:txBody>
                    <a:bodyPr/>
                    <a:lstStyle/>
                    <a:p>
                      <a:endParaRPr lang="tr-TR"/>
                    </a:p>
                  </a:txBody>
                  <a:tcPr/>
                </a:tc>
                <a:tc>
                  <a:txBody>
                    <a:bodyPr/>
                    <a:lstStyle/>
                    <a:p>
                      <a:pPr marL="0" marR="0" algn="r">
                        <a:lnSpc>
                          <a:spcPct val="107000"/>
                        </a:lnSpc>
                        <a:spcBef>
                          <a:spcPts val="0"/>
                        </a:spcBef>
                        <a:spcAft>
                          <a:spcPts val="0"/>
                        </a:spcAft>
                      </a:pPr>
                      <a:r>
                        <a:rPr lang="tr-TR" sz="1200">
                          <a:effectLst/>
                        </a:rPr>
                        <a:t>2014</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174151</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113063</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61088</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64.9</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35.0</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r>
              <a:tr h="188144">
                <a:tc vMerge="1">
                  <a:txBody>
                    <a:bodyPr/>
                    <a:lstStyle/>
                    <a:p>
                      <a:endParaRPr lang="tr-TR"/>
                    </a:p>
                  </a:txBody>
                  <a:tcPr/>
                </a:tc>
                <a:tc>
                  <a:txBody>
                    <a:bodyPr/>
                    <a:lstStyle/>
                    <a:p>
                      <a:pPr marL="0" marR="0" algn="r">
                        <a:lnSpc>
                          <a:spcPct val="107000"/>
                        </a:lnSpc>
                        <a:spcBef>
                          <a:spcPts val="0"/>
                        </a:spcBef>
                        <a:spcAft>
                          <a:spcPts val="0"/>
                        </a:spcAft>
                      </a:pPr>
                      <a:r>
                        <a:rPr lang="tr-TR" sz="1200">
                          <a:effectLst/>
                        </a:rPr>
                        <a:t>2015</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173886</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114274</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59612</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65.7</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34.3</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r>
              <a:tr h="188144">
                <a:tc rowSpan="3">
                  <a:txBody>
                    <a:bodyPr/>
                    <a:lstStyle/>
                    <a:p>
                      <a:pPr marL="0" marR="0">
                        <a:lnSpc>
                          <a:spcPct val="107000"/>
                        </a:lnSpc>
                        <a:spcBef>
                          <a:spcPts val="0"/>
                        </a:spcBef>
                        <a:spcAft>
                          <a:spcPts val="0"/>
                        </a:spcAft>
                      </a:pPr>
                      <a:r>
                        <a:rPr lang="tr-TR" sz="1200">
                          <a:effectLst/>
                        </a:rPr>
                        <a:t> </a:t>
                      </a:r>
                    </a:p>
                    <a:p>
                      <a:pPr marL="0" marR="0">
                        <a:lnSpc>
                          <a:spcPct val="107000"/>
                        </a:lnSpc>
                        <a:spcBef>
                          <a:spcPts val="0"/>
                        </a:spcBef>
                        <a:spcAft>
                          <a:spcPts val="0"/>
                        </a:spcAft>
                      </a:pPr>
                      <a:r>
                        <a:rPr lang="tr-TR" sz="1200">
                          <a:effectLst/>
                        </a:rPr>
                        <a:t>Çaycuma</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2013</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92690</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26032</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66658</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28.1</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71.9</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r>
              <a:tr h="188144">
                <a:tc vMerge="1">
                  <a:txBody>
                    <a:bodyPr/>
                    <a:lstStyle/>
                    <a:p>
                      <a:endParaRPr lang="tr-TR"/>
                    </a:p>
                  </a:txBody>
                  <a:tcPr/>
                </a:tc>
                <a:tc>
                  <a:txBody>
                    <a:bodyPr/>
                    <a:lstStyle/>
                    <a:p>
                      <a:pPr marL="0" marR="0" algn="r">
                        <a:lnSpc>
                          <a:spcPct val="107000"/>
                        </a:lnSpc>
                        <a:spcBef>
                          <a:spcPts val="0"/>
                        </a:spcBef>
                        <a:spcAft>
                          <a:spcPts val="0"/>
                        </a:spcAft>
                      </a:pPr>
                      <a:r>
                        <a:rPr lang="tr-TR" sz="1200">
                          <a:effectLst/>
                        </a:rPr>
                        <a:t>2014</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92205</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26424</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65781</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28.6</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71.3</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r>
              <a:tr h="188144">
                <a:tc vMerge="1">
                  <a:txBody>
                    <a:bodyPr/>
                    <a:lstStyle/>
                    <a:p>
                      <a:endParaRPr lang="tr-TR"/>
                    </a:p>
                  </a:txBody>
                  <a:tcPr/>
                </a:tc>
                <a:tc>
                  <a:txBody>
                    <a:bodyPr/>
                    <a:lstStyle/>
                    <a:p>
                      <a:pPr marL="0" marR="0" algn="r">
                        <a:lnSpc>
                          <a:spcPct val="107000"/>
                        </a:lnSpc>
                        <a:spcBef>
                          <a:spcPts val="0"/>
                        </a:spcBef>
                        <a:spcAft>
                          <a:spcPts val="0"/>
                        </a:spcAft>
                      </a:pPr>
                      <a:r>
                        <a:rPr lang="tr-TR" sz="1200">
                          <a:effectLst/>
                        </a:rPr>
                        <a:t>2015</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91190</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26536</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64654</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29.1</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70.9</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r>
              <a:tr h="188144">
                <a:tc rowSpan="3">
                  <a:txBody>
                    <a:bodyPr/>
                    <a:lstStyle/>
                    <a:p>
                      <a:pPr marL="0" marR="0">
                        <a:lnSpc>
                          <a:spcPct val="107000"/>
                        </a:lnSpc>
                        <a:spcBef>
                          <a:spcPts val="0"/>
                        </a:spcBef>
                        <a:spcAft>
                          <a:spcPts val="0"/>
                        </a:spcAft>
                      </a:pPr>
                      <a:r>
                        <a:rPr lang="tr-TR" sz="1200" dirty="0">
                          <a:effectLst/>
                        </a:rPr>
                        <a:t> </a:t>
                      </a:r>
                    </a:p>
                    <a:p>
                      <a:pPr marL="0" marR="0">
                        <a:lnSpc>
                          <a:spcPct val="107000"/>
                        </a:lnSpc>
                        <a:spcBef>
                          <a:spcPts val="0"/>
                        </a:spcBef>
                        <a:spcAft>
                          <a:spcPts val="0"/>
                        </a:spcAft>
                      </a:pPr>
                      <a:r>
                        <a:rPr lang="tr-TR" sz="1200" dirty="0">
                          <a:effectLst/>
                        </a:rPr>
                        <a:t>Devrek</a:t>
                      </a:r>
                      <a:endParaRPr lang="tr-T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2013</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dirty="0">
                          <a:effectLst/>
                        </a:rPr>
                        <a:t>56571</a:t>
                      </a:r>
                      <a:endParaRPr lang="tr-T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24213</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32358</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42.8</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57.2</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r>
              <a:tr h="188144">
                <a:tc vMerge="1">
                  <a:txBody>
                    <a:bodyPr/>
                    <a:lstStyle/>
                    <a:p>
                      <a:endParaRPr lang="tr-TR"/>
                    </a:p>
                  </a:txBody>
                  <a:tcPr/>
                </a:tc>
                <a:tc>
                  <a:txBody>
                    <a:bodyPr/>
                    <a:lstStyle/>
                    <a:p>
                      <a:pPr marL="0" marR="0" algn="r">
                        <a:lnSpc>
                          <a:spcPct val="107000"/>
                        </a:lnSpc>
                        <a:spcBef>
                          <a:spcPts val="0"/>
                        </a:spcBef>
                        <a:spcAft>
                          <a:spcPts val="0"/>
                        </a:spcAft>
                      </a:pPr>
                      <a:r>
                        <a:rPr lang="tr-TR" sz="1200" dirty="0">
                          <a:effectLst/>
                        </a:rPr>
                        <a:t>2014</a:t>
                      </a:r>
                      <a:endParaRPr lang="tr-T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dirty="0">
                          <a:effectLst/>
                        </a:rPr>
                        <a:t>55889</a:t>
                      </a:r>
                      <a:endParaRPr lang="tr-T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dirty="0">
                          <a:effectLst/>
                        </a:rPr>
                        <a:t>25061</a:t>
                      </a:r>
                      <a:endParaRPr lang="tr-T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dirty="0">
                          <a:effectLst/>
                        </a:rPr>
                        <a:t>30828</a:t>
                      </a:r>
                      <a:endParaRPr lang="tr-T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44.8</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dirty="0">
                          <a:effectLst/>
                        </a:rPr>
                        <a:t>55.1</a:t>
                      </a:r>
                      <a:endParaRPr lang="tr-T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r>
              <a:tr h="188144">
                <a:tc vMerge="1">
                  <a:txBody>
                    <a:bodyPr/>
                    <a:lstStyle/>
                    <a:p>
                      <a:endParaRPr lang="tr-TR"/>
                    </a:p>
                  </a:txBody>
                  <a:tcPr/>
                </a:tc>
                <a:tc>
                  <a:txBody>
                    <a:bodyPr/>
                    <a:lstStyle/>
                    <a:p>
                      <a:pPr marL="0" marR="0" algn="r">
                        <a:lnSpc>
                          <a:spcPct val="107000"/>
                        </a:lnSpc>
                        <a:spcBef>
                          <a:spcPts val="0"/>
                        </a:spcBef>
                        <a:spcAft>
                          <a:spcPts val="0"/>
                        </a:spcAft>
                      </a:pPr>
                      <a:r>
                        <a:rPr lang="tr-TR" sz="1200">
                          <a:effectLst/>
                        </a:rPr>
                        <a:t>2015</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dirty="0">
                          <a:effectLst/>
                        </a:rPr>
                        <a:t>56282</a:t>
                      </a:r>
                      <a:endParaRPr lang="tr-T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dirty="0">
                          <a:effectLst/>
                        </a:rPr>
                        <a:t>26556</a:t>
                      </a:r>
                      <a:endParaRPr lang="tr-T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dirty="0">
                          <a:effectLst/>
                        </a:rPr>
                        <a:t>29726</a:t>
                      </a:r>
                      <a:endParaRPr lang="tr-T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dirty="0">
                          <a:effectLst/>
                        </a:rPr>
                        <a:t>47.2</a:t>
                      </a:r>
                      <a:endParaRPr lang="tr-T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dirty="0">
                          <a:effectLst/>
                        </a:rPr>
                        <a:t>52.8</a:t>
                      </a:r>
                      <a:endParaRPr lang="tr-T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r>
              <a:tr h="188144">
                <a:tc rowSpan="3">
                  <a:txBody>
                    <a:bodyPr/>
                    <a:lstStyle/>
                    <a:p>
                      <a:pPr marL="0" marR="0">
                        <a:lnSpc>
                          <a:spcPct val="107000"/>
                        </a:lnSpc>
                        <a:spcBef>
                          <a:spcPts val="0"/>
                        </a:spcBef>
                        <a:spcAft>
                          <a:spcPts val="0"/>
                        </a:spcAft>
                      </a:pPr>
                      <a:r>
                        <a:rPr lang="tr-TR" sz="1200">
                          <a:effectLst/>
                        </a:rPr>
                        <a:t> </a:t>
                      </a:r>
                    </a:p>
                    <a:p>
                      <a:pPr marL="0" marR="0">
                        <a:lnSpc>
                          <a:spcPct val="107000"/>
                        </a:lnSpc>
                        <a:spcBef>
                          <a:spcPts val="0"/>
                        </a:spcBef>
                        <a:spcAft>
                          <a:spcPts val="0"/>
                        </a:spcAft>
                      </a:pPr>
                      <a:r>
                        <a:rPr lang="tr-TR" sz="1200">
                          <a:effectLst/>
                        </a:rPr>
                        <a:t>Alaplı</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2013</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44668</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dirty="0">
                          <a:effectLst/>
                        </a:rPr>
                        <a:t>18938</a:t>
                      </a:r>
                      <a:endParaRPr lang="tr-T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dirty="0">
                          <a:effectLst/>
                        </a:rPr>
                        <a:t>25730</a:t>
                      </a:r>
                      <a:endParaRPr lang="tr-T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42.4</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57.6</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r>
              <a:tr h="188144">
                <a:tc vMerge="1">
                  <a:txBody>
                    <a:bodyPr/>
                    <a:lstStyle/>
                    <a:p>
                      <a:endParaRPr lang="tr-TR"/>
                    </a:p>
                  </a:txBody>
                  <a:tcPr/>
                </a:tc>
                <a:tc>
                  <a:txBody>
                    <a:bodyPr/>
                    <a:lstStyle/>
                    <a:p>
                      <a:pPr marL="0" marR="0" algn="r">
                        <a:lnSpc>
                          <a:spcPct val="107000"/>
                        </a:lnSpc>
                        <a:spcBef>
                          <a:spcPts val="0"/>
                        </a:spcBef>
                        <a:spcAft>
                          <a:spcPts val="0"/>
                        </a:spcAft>
                      </a:pPr>
                      <a:r>
                        <a:rPr lang="tr-TR" sz="1200">
                          <a:effectLst/>
                        </a:rPr>
                        <a:t>2014</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44470</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19736</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24734</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44.3</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55.6</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r>
              <a:tr h="188144">
                <a:tc vMerge="1">
                  <a:txBody>
                    <a:bodyPr/>
                    <a:lstStyle/>
                    <a:p>
                      <a:endParaRPr lang="tr-TR"/>
                    </a:p>
                  </a:txBody>
                  <a:tcPr/>
                </a:tc>
                <a:tc>
                  <a:txBody>
                    <a:bodyPr/>
                    <a:lstStyle/>
                    <a:p>
                      <a:pPr marL="0" marR="0" algn="r">
                        <a:lnSpc>
                          <a:spcPct val="107000"/>
                        </a:lnSpc>
                        <a:spcBef>
                          <a:spcPts val="0"/>
                        </a:spcBef>
                        <a:spcAft>
                          <a:spcPts val="0"/>
                        </a:spcAft>
                      </a:pPr>
                      <a:r>
                        <a:rPr lang="tr-TR" sz="1200">
                          <a:effectLst/>
                        </a:rPr>
                        <a:t>2015</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44300</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20350</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dirty="0">
                          <a:effectLst/>
                        </a:rPr>
                        <a:t>23950</a:t>
                      </a:r>
                      <a:endParaRPr lang="tr-T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45.9</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54.1</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r>
              <a:tr h="188144">
                <a:tc rowSpan="3">
                  <a:txBody>
                    <a:bodyPr/>
                    <a:lstStyle/>
                    <a:p>
                      <a:pPr marL="0" marR="0">
                        <a:lnSpc>
                          <a:spcPct val="107000"/>
                        </a:lnSpc>
                        <a:spcBef>
                          <a:spcPts val="0"/>
                        </a:spcBef>
                        <a:spcAft>
                          <a:spcPts val="0"/>
                        </a:spcAft>
                      </a:pPr>
                      <a:r>
                        <a:rPr lang="tr-TR" sz="1200">
                          <a:effectLst/>
                        </a:rPr>
                        <a:t> </a:t>
                      </a:r>
                    </a:p>
                    <a:p>
                      <a:pPr marL="0" marR="0">
                        <a:lnSpc>
                          <a:spcPct val="107000"/>
                        </a:lnSpc>
                        <a:spcBef>
                          <a:spcPts val="0"/>
                        </a:spcBef>
                        <a:spcAft>
                          <a:spcPts val="0"/>
                        </a:spcAft>
                      </a:pPr>
                      <a:r>
                        <a:rPr lang="tr-TR" sz="1200">
                          <a:effectLst/>
                        </a:rPr>
                        <a:t>Gökçebey</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2013</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22296</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7242</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15054</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32.5</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67.5</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r>
              <a:tr h="188144">
                <a:tc vMerge="1">
                  <a:txBody>
                    <a:bodyPr/>
                    <a:lstStyle/>
                    <a:p>
                      <a:endParaRPr lang="tr-TR"/>
                    </a:p>
                  </a:txBody>
                  <a:tcPr/>
                </a:tc>
                <a:tc>
                  <a:txBody>
                    <a:bodyPr/>
                    <a:lstStyle/>
                    <a:p>
                      <a:pPr marL="0" marR="0" algn="r">
                        <a:lnSpc>
                          <a:spcPct val="107000"/>
                        </a:lnSpc>
                        <a:spcBef>
                          <a:spcPts val="0"/>
                        </a:spcBef>
                        <a:spcAft>
                          <a:spcPts val="0"/>
                        </a:spcAft>
                      </a:pPr>
                      <a:r>
                        <a:rPr lang="tr-TR" sz="1200">
                          <a:effectLst/>
                        </a:rPr>
                        <a:t>2014</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21978</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7436</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14542</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33.8</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66.2</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r>
              <a:tr h="188144">
                <a:tc vMerge="1">
                  <a:txBody>
                    <a:bodyPr/>
                    <a:lstStyle/>
                    <a:p>
                      <a:endParaRPr lang="tr-TR"/>
                    </a:p>
                  </a:txBody>
                  <a:tcPr/>
                </a:tc>
                <a:tc>
                  <a:txBody>
                    <a:bodyPr/>
                    <a:lstStyle/>
                    <a:p>
                      <a:pPr marL="0" marR="0" algn="r">
                        <a:lnSpc>
                          <a:spcPct val="107000"/>
                        </a:lnSpc>
                        <a:spcBef>
                          <a:spcPts val="0"/>
                        </a:spcBef>
                        <a:spcAft>
                          <a:spcPts val="0"/>
                        </a:spcAft>
                      </a:pPr>
                      <a:r>
                        <a:rPr lang="tr-TR" sz="1200">
                          <a:effectLst/>
                        </a:rPr>
                        <a:t>2015</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21402</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8098</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13304</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37.8</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62.2</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r>
              <a:tr h="188144">
                <a:tc rowSpan="3">
                  <a:txBody>
                    <a:bodyPr/>
                    <a:lstStyle/>
                    <a:p>
                      <a:pPr marL="0" marR="0">
                        <a:lnSpc>
                          <a:spcPct val="107000"/>
                        </a:lnSpc>
                        <a:spcBef>
                          <a:spcPts val="0"/>
                        </a:spcBef>
                        <a:spcAft>
                          <a:spcPts val="0"/>
                        </a:spcAft>
                      </a:pPr>
                      <a:r>
                        <a:rPr lang="tr-TR" sz="1200">
                          <a:effectLst/>
                        </a:rPr>
                        <a:t> </a:t>
                      </a:r>
                    </a:p>
                    <a:p>
                      <a:pPr marL="0" marR="0">
                        <a:lnSpc>
                          <a:spcPct val="107000"/>
                        </a:lnSpc>
                        <a:spcBef>
                          <a:spcPts val="0"/>
                        </a:spcBef>
                        <a:spcAft>
                          <a:spcPts val="0"/>
                        </a:spcAft>
                      </a:pPr>
                      <a:r>
                        <a:rPr lang="tr-TR" sz="1200">
                          <a:effectLst/>
                        </a:rPr>
                        <a:t>Kozlu</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2013</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44454</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36727</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7727</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82.6</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17.4</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r>
              <a:tr h="188144">
                <a:tc vMerge="1">
                  <a:txBody>
                    <a:bodyPr/>
                    <a:lstStyle/>
                    <a:p>
                      <a:endParaRPr lang="tr-TR"/>
                    </a:p>
                  </a:txBody>
                  <a:tcPr/>
                </a:tc>
                <a:tc>
                  <a:txBody>
                    <a:bodyPr/>
                    <a:lstStyle/>
                    <a:p>
                      <a:pPr marL="0" marR="0" algn="r">
                        <a:lnSpc>
                          <a:spcPct val="107000"/>
                        </a:lnSpc>
                        <a:spcBef>
                          <a:spcPts val="0"/>
                        </a:spcBef>
                        <a:spcAft>
                          <a:spcPts val="0"/>
                        </a:spcAft>
                      </a:pPr>
                      <a:r>
                        <a:rPr lang="tr-TR" sz="1200">
                          <a:effectLst/>
                        </a:rPr>
                        <a:t>2014</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44141</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36819</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7322</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83.4</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16.5</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r>
              <a:tr h="188144">
                <a:tc vMerge="1">
                  <a:txBody>
                    <a:bodyPr/>
                    <a:lstStyle/>
                    <a:p>
                      <a:endParaRPr lang="tr-TR"/>
                    </a:p>
                  </a:txBody>
                  <a:tcPr/>
                </a:tc>
                <a:tc>
                  <a:txBody>
                    <a:bodyPr/>
                    <a:lstStyle/>
                    <a:p>
                      <a:pPr marL="0" marR="0" algn="r">
                        <a:lnSpc>
                          <a:spcPct val="107000"/>
                        </a:lnSpc>
                        <a:spcBef>
                          <a:spcPts val="0"/>
                        </a:spcBef>
                        <a:spcAft>
                          <a:spcPts val="0"/>
                        </a:spcAft>
                      </a:pPr>
                      <a:r>
                        <a:rPr lang="tr-TR" sz="1200">
                          <a:effectLst/>
                        </a:rPr>
                        <a:t>2015</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44376</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37341</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7035</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84.1</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15.9</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r>
              <a:tr h="188144">
                <a:tc rowSpan="3">
                  <a:txBody>
                    <a:bodyPr/>
                    <a:lstStyle/>
                    <a:p>
                      <a:pPr marL="0" marR="0">
                        <a:lnSpc>
                          <a:spcPct val="107000"/>
                        </a:lnSpc>
                        <a:spcBef>
                          <a:spcPts val="0"/>
                        </a:spcBef>
                        <a:spcAft>
                          <a:spcPts val="0"/>
                        </a:spcAft>
                      </a:pPr>
                      <a:r>
                        <a:rPr lang="tr-TR" sz="1200">
                          <a:effectLst/>
                        </a:rPr>
                        <a:t> </a:t>
                      </a:r>
                    </a:p>
                    <a:p>
                      <a:pPr marL="0" marR="0">
                        <a:lnSpc>
                          <a:spcPct val="107000"/>
                        </a:lnSpc>
                        <a:spcBef>
                          <a:spcPts val="0"/>
                        </a:spcBef>
                        <a:spcAft>
                          <a:spcPts val="0"/>
                        </a:spcAft>
                      </a:pPr>
                      <a:r>
                        <a:rPr lang="tr-TR" sz="1200">
                          <a:effectLst/>
                        </a:rPr>
                        <a:t>Kilimli</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2013</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40789</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23387</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17402</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57.3</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42.7</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r>
              <a:tr h="188144">
                <a:tc vMerge="1">
                  <a:txBody>
                    <a:bodyPr/>
                    <a:lstStyle/>
                    <a:p>
                      <a:endParaRPr lang="tr-TR"/>
                    </a:p>
                  </a:txBody>
                  <a:tcPr/>
                </a:tc>
                <a:tc>
                  <a:txBody>
                    <a:bodyPr/>
                    <a:lstStyle/>
                    <a:p>
                      <a:pPr marL="0" marR="0" algn="r">
                        <a:lnSpc>
                          <a:spcPct val="107000"/>
                        </a:lnSpc>
                        <a:spcBef>
                          <a:spcPts val="0"/>
                        </a:spcBef>
                        <a:spcAft>
                          <a:spcPts val="0"/>
                        </a:spcAft>
                      </a:pPr>
                      <a:r>
                        <a:rPr lang="tr-TR" sz="1200">
                          <a:effectLst/>
                        </a:rPr>
                        <a:t>2014</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39098</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23158</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15940</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59.2</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40.7</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r>
              <a:tr h="188144">
                <a:tc vMerge="1">
                  <a:txBody>
                    <a:bodyPr/>
                    <a:lstStyle/>
                    <a:p>
                      <a:endParaRPr lang="tr-TR"/>
                    </a:p>
                  </a:txBody>
                  <a:tcPr/>
                </a:tc>
                <a:tc>
                  <a:txBody>
                    <a:bodyPr/>
                    <a:lstStyle/>
                    <a:p>
                      <a:pPr marL="0" marR="0" algn="r">
                        <a:lnSpc>
                          <a:spcPct val="107000"/>
                        </a:lnSpc>
                        <a:spcBef>
                          <a:spcPts val="0"/>
                        </a:spcBef>
                        <a:spcAft>
                          <a:spcPts val="0"/>
                        </a:spcAft>
                      </a:pPr>
                      <a:r>
                        <a:rPr lang="tr-TR" sz="1200">
                          <a:effectLst/>
                        </a:rPr>
                        <a:t>2015</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38190</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22478</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15712</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58.8</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41.2</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r>
              <a:tr h="188144">
                <a:tc rowSpan="3">
                  <a:txBody>
                    <a:bodyPr/>
                    <a:lstStyle/>
                    <a:p>
                      <a:pPr marL="0" marR="0">
                        <a:lnSpc>
                          <a:spcPct val="107000"/>
                        </a:lnSpc>
                        <a:spcBef>
                          <a:spcPts val="0"/>
                        </a:spcBef>
                        <a:spcAft>
                          <a:spcPts val="0"/>
                        </a:spcAft>
                      </a:pPr>
                      <a:r>
                        <a:rPr lang="tr-TR" sz="1200">
                          <a:effectLst/>
                        </a:rPr>
                        <a:t> </a:t>
                      </a:r>
                    </a:p>
                    <a:p>
                      <a:pPr marL="0" marR="0">
                        <a:lnSpc>
                          <a:spcPct val="107000"/>
                        </a:lnSpc>
                        <a:spcBef>
                          <a:spcPts val="0"/>
                        </a:spcBef>
                        <a:spcAft>
                          <a:spcPts val="0"/>
                        </a:spcAft>
                      </a:pPr>
                      <a:r>
                        <a:rPr lang="tr-TR" sz="1200">
                          <a:effectLst/>
                        </a:rPr>
                        <a:t>Toplam</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2013</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601567</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355771</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245796</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59.1</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40.9</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r>
              <a:tr h="188144">
                <a:tc vMerge="1">
                  <a:txBody>
                    <a:bodyPr/>
                    <a:lstStyle/>
                    <a:p>
                      <a:endParaRPr lang="tr-TR"/>
                    </a:p>
                  </a:txBody>
                  <a:tcPr/>
                </a:tc>
                <a:tc>
                  <a:txBody>
                    <a:bodyPr/>
                    <a:lstStyle/>
                    <a:p>
                      <a:pPr marL="0" marR="0" algn="r">
                        <a:lnSpc>
                          <a:spcPct val="107000"/>
                        </a:lnSpc>
                        <a:spcBef>
                          <a:spcPts val="0"/>
                        </a:spcBef>
                        <a:spcAft>
                          <a:spcPts val="0"/>
                        </a:spcAft>
                      </a:pPr>
                      <a:r>
                        <a:rPr lang="tr-TR" sz="1200">
                          <a:effectLst/>
                        </a:rPr>
                        <a:t>2014</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598796</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359910</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238886</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60.1</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39.8</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r>
              <a:tr h="188144">
                <a:tc vMerge="1">
                  <a:txBody>
                    <a:bodyPr/>
                    <a:lstStyle/>
                    <a:p>
                      <a:endParaRPr lang="tr-TR"/>
                    </a:p>
                  </a:txBody>
                  <a:tcPr/>
                </a:tc>
                <a:tc>
                  <a:txBody>
                    <a:bodyPr/>
                    <a:lstStyle/>
                    <a:p>
                      <a:pPr marL="0" marR="0" algn="r">
                        <a:lnSpc>
                          <a:spcPct val="107000"/>
                        </a:lnSpc>
                        <a:spcBef>
                          <a:spcPts val="0"/>
                        </a:spcBef>
                        <a:spcAft>
                          <a:spcPts val="0"/>
                        </a:spcAft>
                      </a:pPr>
                      <a:r>
                        <a:rPr lang="tr-TR" sz="1200">
                          <a:effectLst/>
                        </a:rPr>
                        <a:t>2015</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595907</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363707</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232200</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a:effectLst/>
                        </a:rPr>
                        <a:t>61.0</a:t>
                      </a:r>
                      <a:endParaRPr lang="tr-T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1200" dirty="0">
                          <a:effectLst/>
                        </a:rPr>
                        <a:t>39.0</a:t>
                      </a:r>
                      <a:endParaRPr lang="tr-T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r>
            </a:tbl>
          </a:graphicData>
        </a:graphic>
      </p:graphicFrame>
    </p:spTree>
    <p:extLst>
      <p:ext uri="{BB962C8B-B14F-4D97-AF65-F5344CB8AC3E}">
        <p14:creationId xmlns:p14="http://schemas.microsoft.com/office/powerpoint/2010/main" val="23648296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4700" y="695459"/>
            <a:ext cx="11694016" cy="5962917"/>
          </a:xfrm>
        </p:spPr>
        <p:txBody>
          <a:bodyPr>
            <a:noAutofit/>
          </a:bodyPr>
          <a:lstStyle/>
          <a:p>
            <a:pPr algn="just"/>
            <a:r>
              <a:rPr lang="tr-TR" b="1" u="sng" dirty="0"/>
              <a:t>Sorun Konu 5. Eğitim</a:t>
            </a:r>
            <a:endParaRPr lang="tr-TR" dirty="0"/>
          </a:p>
          <a:p>
            <a:pPr marL="0" indent="0" algn="just">
              <a:buNone/>
            </a:pPr>
            <a:r>
              <a:rPr lang="tr-TR" dirty="0" smtClean="0"/>
              <a:t>Bölge </a:t>
            </a:r>
            <a:r>
              <a:rPr lang="tr-TR" dirty="0"/>
              <a:t>sanayicisinin en önemli sorunlarından bir diğeri eğitim eksikliğidir. Günümüz bilgi toplumudur. sanayi işletmelerini ilgilendiren üretim ve tüketime yönelik konularda sürekli bir teknolojik gelişme yaşanmaktadır. Ancak işletmelerimizin büyük bir kısmının bilgi altyapısı yetersizdir.</a:t>
            </a:r>
          </a:p>
          <a:p>
            <a:pPr algn="just"/>
            <a:r>
              <a:rPr lang="tr-TR" b="1" u="sng" dirty="0" smtClean="0"/>
              <a:t>Çözüm</a:t>
            </a:r>
          </a:p>
          <a:p>
            <a:pPr marL="0" indent="0" algn="just">
              <a:buNone/>
            </a:pPr>
            <a:r>
              <a:rPr lang="tr-TR" dirty="0" smtClean="0"/>
              <a:t>İşletmeler </a:t>
            </a:r>
            <a:r>
              <a:rPr lang="tr-TR" dirty="0"/>
              <a:t>ve sanayiciler eksiklik duydukları alanlarda üniversiteler ve alanındaki uzman kuruluşlar tarafından eğitim hizmetleri ile desteklenmelidir. Sanayicilerin mevzuat başta olmak üzere dış ticaret, müşteri ilişkileri, pazarlama satış stratejileri, markalaşma </a:t>
            </a:r>
            <a:r>
              <a:rPr lang="tr-TR" dirty="0" err="1"/>
              <a:t>v.b</a:t>
            </a:r>
            <a:r>
              <a:rPr lang="tr-TR" dirty="0"/>
              <a:t>. konularda eğitim almaya istekli oldukları yapılan saha araştırmalarında gözlenmiştir. Odalar ve borsalar bu konularda çalışmaktadır. Ancak burada öne çıkan sorunlardan biri profesyonellik nedeniyle artan maliyet yüküdür. Eğitimdeki rekabet ve kalite artışı fiyatlara yansımakta bu ise maliyetleri artırmaktadır. İşte bu nokta da uygulanacak bir destek mekanizması sanayicilerle eğitimcileri daha fazla bir araya getirecektir.</a:t>
            </a:r>
          </a:p>
          <a:p>
            <a:pPr algn="just"/>
            <a:endParaRPr lang="tr-TR" dirty="0"/>
          </a:p>
        </p:txBody>
      </p:sp>
    </p:spTree>
    <p:extLst>
      <p:ext uri="{BB962C8B-B14F-4D97-AF65-F5344CB8AC3E}">
        <p14:creationId xmlns:p14="http://schemas.microsoft.com/office/powerpoint/2010/main" val="49822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p:txBody>
          <a:bodyPr>
            <a:normAutofit/>
          </a:bodyPr>
          <a:lstStyle/>
          <a:p>
            <a:pPr marL="0" indent="0" algn="ctr">
              <a:buNone/>
            </a:pPr>
            <a:r>
              <a:rPr lang="tr-TR" sz="6000" b="1" dirty="0"/>
              <a:t>TURİZM SEKTÖRÜNE İLİŞKİN GÖSTERGELER</a:t>
            </a:r>
          </a:p>
        </p:txBody>
      </p:sp>
    </p:spTree>
    <p:extLst>
      <p:ext uri="{BB962C8B-B14F-4D97-AF65-F5344CB8AC3E}">
        <p14:creationId xmlns:p14="http://schemas.microsoft.com/office/powerpoint/2010/main" val="37548092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783654"/>
          </a:xfrm>
        </p:spPr>
        <p:txBody>
          <a:bodyPr/>
          <a:lstStyle/>
          <a:p>
            <a:r>
              <a:rPr lang="tr-TR" sz="2400" b="1" dirty="0"/>
              <a:t>Turizm Yatırım ve İşletme Belgeli Tesis-Oda ve Yatak Kapasiteleri (2010-2014)</a:t>
            </a:r>
            <a:r>
              <a:rPr lang="tr-TR" sz="2400" dirty="0"/>
              <a:t/>
            </a:r>
            <a:br>
              <a:rPr lang="tr-TR" sz="2400" dirty="0"/>
            </a:br>
            <a:endParaRPr lang="tr-TR" sz="2400" dirty="0"/>
          </a:p>
        </p:txBody>
      </p:sp>
      <p:pic>
        <p:nvPicPr>
          <p:cNvPr id="4" name="İçerik Yer Tutucus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2124" y="1236372"/>
            <a:ext cx="11281893" cy="5383369"/>
          </a:xfrm>
          <a:prstGeom prst="rect">
            <a:avLst/>
          </a:prstGeom>
          <a:noFill/>
          <a:ln>
            <a:noFill/>
          </a:ln>
        </p:spPr>
      </p:pic>
    </p:spTree>
    <p:extLst>
      <p:ext uri="{BB962C8B-B14F-4D97-AF65-F5344CB8AC3E}">
        <p14:creationId xmlns:p14="http://schemas.microsoft.com/office/powerpoint/2010/main" val="20509726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629107"/>
          </a:xfrm>
        </p:spPr>
        <p:txBody>
          <a:bodyPr/>
          <a:lstStyle/>
          <a:p>
            <a:r>
              <a:rPr lang="tr-TR" sz="2800" b="1" dirty="0"/>
              <a:t>Belediye Belgeli Tesis-Oda-Yatak Sayıları (2014)</a:t>
            </a:r>
            <a:r>
              <a:rPr lang="tr-TR" sz="2800" dirty="0"/>
              <a:t/>
            </a:r>
            <a:br>
              <a:rPr lang="tr-TR" sz="2800" dirty="0"/>
            </a:br>
            <a:endParaRPr lang="tr-TR" sz="2800" dirty="0"/>
          </a:p>
        </p:txBody>
      </p:sp>
      <p:pic>
        <p:nvPicPr>
          <p:cNvPr id="4" name="İçerik Yer Tutucus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6111" y="1481070"/>
            <a:ext cx="10713055" cy="4919729"/>
          </a:xfrm>
          <a:prstGeom prst="rect">
            <a:avLst/>
          </a:prstGeom>
          <a:noFill/>
          <a:ln>
            <a:noFill/>
          </a:ln>
        </p:spPr>
      </p:pic>
    </p:spTree>
    <p:extLst>
      <p:ext uri="{BB962C8B-B14F-4D97-AF65-F5344CB8AC3E}">
        <p14:creationId xmlns:p14="http://schemas.microsoft.com/office/powerpoint/2010/main" val="3890752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b="1" dirty="0"/>
              <a:t>Tesislere Geliş, Geceleme, Ortalama Kalış Süresi ve Doluluk Oranları</a:t>
            </a:r>
            <a:r>
              <a:rPr lang="tr-TR" sz="2400" dirty="0"/>
              <a:t/>
            </a:r>
            <a:br>
              <a:rPr lang="tr-TR" sz="2400" dirty="0"/>
            </a:br>
            <a:endParaRPr lang="tr-TR" sz="2400" dirty="0"/>
          </a:p>
        </p:txBody>
      </p:sp>
      <p:pic>
        <p:nvPicPr>
          <p:cNvPr id="4" name="İçerik Yer Tutucus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304" y="1339403"/>
            <a:ext cx="11771289" cy="5396248"/>
          </a:xfrm>
          <a:prstGeom prst="rect">
            <a:avLst/>
          </a:prstGeom>
          <a:noFill/>
          <a:ln>
            <a:noFill/>
          </a:ln>
        </p:spPr>
      </p:pic>
    </p:spTree>
    <p:extLst>
      <p:ext uri="{BB962C8B-B14F-4D97-AF65-F5344CB8AC3E}">
        <p14:creationId xmlns:p14="http://schemas.microsoft.com/office/powerpoint/2010/main" val="35957993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ctr">
              <a:buNone/>
            </a:pPr>
            <a:r>
              <a:rPr lang="tr-TR" sz="5400" dirty="0"/>
              <a:t>Sektörün Mevcut Etkisine İlişkin Hacim Tahminleri</a:t>
            </a:r>
          </a:p>
        </p:txBody>
      </p:sp>
    </p:spTree>
    <p:extLst>
      <p:ext uri="{BB962C8B-B14F-4D97-AF65-F5344CB8AC3E}">
        <p14:creationId xmlns:p14="http://schemas.microsoft.com/office/powerpoint/2010/main" val="28187341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141669"/>
            <a:ext cx="9404723" cy="708338"/>
          </a:xfrm>
        </p:spPr>
        <p:txBody>
          <a:bodyPr/>
          <a:lstStyle/>
          <a:p>
            <a:r>
              <a:rPr lang="tr-TR" dirty="0" smtClean="0"/>
              <a:t>Sektörlerin Toplam Talebi </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551202902"/>
              </p:ext>
            </p:extLst>
          </p:nvPr>
        </p:nvGraphicFramePr>
        <p:xfrm>
          <a:off x="370787" y="1004546"/>
          <a:ext cx="11052773" cy="5772858"/>
        </p:xfrm>
        <a:graphic>
          <a:graphicData uri="http://schemas.openxmlformats.org/drawingml/2006/table">
            <a:tbl>
              <a:tblPr firstRow="1" firstCol="1" bandRow="1">
                <a:tableStyleId>{5C22544A-7EE6-4342-B048-85BDC9FD1C3A}</a:tableStyleId>
              </a:tblPr>
              <a:tblGrid>
                <a:gridCol w="987938"/>
                <a:gridCol w="4088726"/>
                <a:gridCol w="4194186"/>
                <a:gridCol w="1781923"/>
              </a:tblGrid>
              <a:tr h="77279">
                <a:tc>
                  <a:txBody>
                    <a:bodyPr/>
                    <a:lstStyle/>
                    <a:p>
                      <a:pPr marL="0" marR="0" algn="ctr">
                        <a:lnSpc>
                          <a:spcPct val="107000"/>
                        </a:lnSpc>
                        <a:spcBef>
                          <a:spcPts val="0"/>
                        </a:spcBef>
                        <a:spcAft>
                          <a:spcPts val="0"/>
                        </a:spcAft>
                      </a:pPr>
                      <a:r>
                        <a:rPr lang="tr-TR" sz="1600" dirty="0">
                          <a:effectLst/>
                        </a:rPr>
                        <a:t>Sıra No</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0" algn="ctr">
                        <a:lnSpc>
                          <a:spcPct val="107000"/>
                        </a:lnSpc>
                        <a:spcBef>
                          <a:spcPts val="0"/>
                        </a:spcBef>
                        <a:spcAft>
                          <a:spcPts val="0"/>
                        </a:spcAft>
                      </a:pPr>
                      <a:r>
                        <a:rPr lang="tr-TR" sz="1600">
                          <a:effectLst/>
                        </a:rPr>
                        <a:t> Sektör Adı</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0" algn="ctr">
                        <a:lnSpc>
                          <a:spcPct val="107000"/>
                        </a:lnSpc>
                        <a:spcBef>
                          <a:spcPts val="0"/>
                        </a:spcBef>
                        <a:spcAft>
                          <a:spcPts val="0"/>
                        </a:spcAft>
                      </a:pPr>
                      <a:r>
                        <a:rPr lang="tr-TR" sz="1600">
                          <a:effectLst/>
                        </a:rPr>
                        <a:t>Toplam Talep (Toplam Gelir) </a:t>
                      </a:r>
                    </a:p>
                    <a:p>
                      <a:pPr marL="0" marR="0" algn="ctr">
                        <a:lnSpc>
                          <a:spcPct val="107000"/>
                        </a:lnSpc>
                        <a:spcBef>
                          <a:spcPts val="0"/>
                        </a:spcBef>
                        <a:spcAft>
                          <a:spcPts val="0"/>
                        </a:spcAft>
                      </a:pPr>
                      <a:r>
                        <a:rPr lang="tr-TR" sz="1600">
                          <a:effectLst/>
                        </a:rPr>
                        <a:t>(Temel Fiyatlarla, TL)</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0" algn="ctr">
                        <a:lnSpc>
                          <a:spcPct val="107000"/>
                        </a:lnSpc>
                        <a:spcBef>
                          <a:spcPts val="0"/>
                        </a:spcBef>
                        <a:spcAft>
                          <a:spcPts val="0"/>
                        </a:spcAft>
                      </a:pPr>
                      <a:r>
                        <a:rPr lang="tr-TR" sz="1600">
                          <a:effectLst/>
                        </a:rPr>
                        <a:t>Sektör Payı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r>
              <a:tr h="231804">
                <a:tc>
                  <a:txBody>
                    <a:bodyPr/>
                    <a:lstStyle/>
                    <a:p>
                      <a:pPr marL="0" marR="0" algn="ctr">
                        <a:lnSpc>
                          <a:spcPct val="107000"/>
                        </a:lnSpc>
                        <a:spcBef>
                          <a:spcPts val="0"/>
                        </a:spcBef>
                        <a:spcAft>
                          <a:spcPts val="0"/>
                        </a:spcAft>
                      </a:pPr>
                      <a:r>
                        <a:rPr lang="tr-TR" sz="1600">
                          <a:effectLst/>
                        </a:rPr>
                        <a:t>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0" algn="l">
                        <a:lnSpc>
                          <a:spcPct val="107000"/>
                        </a:lnSpc>
                        <a:spcBef>
                          <a:spcPts val="0"/>
                        </a:spcBef>
                        <a:spcAft>
                          <a:spcPts val="0"/>
                        </a:spcAft>
                      </a:pPr>
                      <a:r>
                        <a:rPr lang="tr-TR" sz="1600">
                          <a:effectLst/>
                        </a:rPr>
                        <a:t>Toptan ve Perakende Ticaret</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314325" algn="r">
                        <a:lnSpc>
                          <a:spcPct val="107000"/>
                        </a:lnSpc>
                        <a:spcBef>
                          <a:spcPts val="0"/>
                        </a:spcBef>
                        <a:spcAft>
                          <a:spcPts val="0"/>
                        </a:spcAft>
                      </a:pPr>
                      <a:r>
                        <a:rPr lang="tr-TR" sz="1600">
                          <a:effectLst/>
                        </a:rPr>
                        <a:t>23.776.938.659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167640" algn="r">
                        <a:lnSpc>
                          <a:spcPct val="107000"/>
                        </a:lnSpc>
                        <a:spcBef>
                          <a:spcPts val="0"/>
                        </a:spcBef>
                        <a:spcAft>
                          <a:spcPts val="0"/>
                        </a:spcAft>
                      </a:pPr>
                      <a:r>
                        <a:rPr lang="tr-TR" sz="1600">
                          <a:effectLst/>
                        </a:rPr>
                        <a:t>45,32</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r>
              <a:tr h="231804">
                <a:tc>
                  <a:txBody>
                    <a:bodyPr/>
                    <a:lstStyle/>
                    <a:p>
                      <a:pPr marL="0" marR="0" algn="ctr">
                        <a:lnSpc>
                          <a:spcPct val="107000"/>
                        </a:lnSpc>
                        <a:spcBef>
                          <a:spcPts val="0"/>
                        </a:spcBef>
                        <a:spcAft>
                          <a:spcPts val="0"/>
                        </a:spcAft>
                      </a:pPr>
                      <a:r>
                        <a:rPr lang="tr-TR" sz="1600">
                          <a:effectLst/>
                        </a:rPr>
                        <a:t>2</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0" algn="l">
                        <a:lnSpc>
                          <a:spcPct val="107000"/>
                        </a:lnSpc>
                        <a:spcBef>
                          <a:spcPts val="0"/>
                        </a:spcBef>
                        <a:spcAft>
                          <a:spcPts val="0"/>
                        </a:spcAft>
                      </a:pPr>
                      <a:r>
                        <a:rPr lang="tr-TR" sz="1600">
                          <a:effectLst/>
                        </a:rPr>
                        <a:t>İmalat Sanayi</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314325" algn="r">
                        <a:lnSpc>
                          <a:spcPct val="107000"/>
                        </a:lnSpc>
                        <a:spcBef>
                          <a:spcPts val="0"/>
                        </a:spcBef>
                        <a:spcAft>
                          <a:spcPts val="0"/>
                        </a:spcAft>
                      </a:pPr>
                      <a:r>
                        <a:rPr lang="tr-TR" sz="1600">
                          <a:effectLst/>
                        </a:rPr>
                        <a:t>17.284.283.109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167640" algn="r">
                        <a:lnSpc>
                          <a:spcPct val="107000"/>
                        </a:lnSpc>
                        <a:spcBef>
                          <a:spcPts val="0"/>
                        </a:spcBef>
                        <a:spcAft>
                          <a:spcPts val="0"/>
                        </a:spcAft>
                      </a:pPr>
                      <a:r>
                        <a:rPr lang="tr-TR" sz="1600">
                          <a:effectLst/>
                        </a:rPr>
                        <a:t>32,95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r>
              <a:tr h="231804">
                <a:tc>
                  <a:txBody>
                    <a:bodyPr/>
                    <a:lstStyle/>
                    <a:p>
                      <a:pPr marL="0" marR="0" algn="ctr">
                        <a:lnSpc>
                          <a:spcPct val="107000"/>
                        </a:lnSpc>
                        <a:spcBef>
                          <a:spcPts val="0"/>
                        </a:spcBef>
                        <a:spcAft>
                          <a:spcPts val="0"/>
                        </a:spcAft>
                      </a:pPr>
                      <a:r>
                        <a:rPr lang="tr-TR" sz="1600">
                          <a:effectLst/>
                        </a:rPr>
                        <a:t>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0" algn="l">
                        <a:lnSpc>
                          <a:spcPct val="107000"/>
                        </a:lnSpc>
                        <a:spcBef>
                          <a:spcPts val="0"/>
                        </a:spcBef>
                        <a:spcAft>
                          <a:spcPts val="0"/>
                        </a:spcAft>
                      </a:pPr>
                      <a:r>
                        <a:rPr lang="tr-TR" sz="1600">
                          <a:effectLst/>
                        </a:rPr>
                        <a:t>Ulaştırma-Depolama</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314325" algn="r">
                        <a:lnSpc>
                          <a:spcPct val="107000"/>
                        </a:lnSpc>
                        <a:spcBef>
                          <a:spcPts val="0"/>
                        </a:spcBef>
                        <a:spcAft>
                          <a:spcPts val="0"/>
                        </a:spcAft>
                      </a:pPr>
                      <a:r>
                        <a:rPr lang="tr-TR" sz="1600">
                          <a:effectLst/>
                        </a:rPr>
                        <a:t>2.997.338.399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167640" algn="r">
                        <a:lnSpc>
                          <a:spcPct val="107000"/>
                        </a:lnSpc>
                        <a:spcBef>
                          <a:spcPts val="0"/>
                        </a:spcBef>
                        <a:spcAft>
                          <a:spcPts val="0"/>
                        </a:spcAft>
                      </a:pPr>
                      <a:r>
                        <a:rPr lang="tr-TR" sz="1600">
                          <a:effectLst/>
                        </a:rPr>
                        <a:t>5,71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r>
              <a:tr h="231804">
                <a:tc>
                  <a:txBody>
                    <a:bodyPr/>
                    <a:lstStyle/>
                    <a:p>
                      <a:pPr marL="0" marR="0" algn="ctr">
                        <a:lnSpc>
                          <a:spcPct val="107000"/>
                        </a:lnSpc>
                        <a:spcBef>
                          <a:spcPts val="0"/>
                        </a:spcBef>
                        <a:spcAft>
                          <a:spcPts val="0"/>
                        </a:spcAft>
                      </a:pPr>
                      <a:r>
                        <a:rPr lang="tr-TR" sz="1600">
                          <a:effectLst/>
                        </a:rPr>
                        <a:t>4</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0" algn="l">
                        <a:lnSpc>
                          <a:spcPct val="107000"/>
                        </a:lnSpc>
                        <a:spcBef>
                          <a:spcPts val="0"/>
                        </a:spcBef>
                        <a:spcAft>
                          <a:spcPts val="0"/>
                        </a:spcAft>
                      </a:pPr>
                      <a:r>
                        <a:rPr lang="tr-TR" sz="1600">
                          <a:effectLst/>
                        </a:rPr>
                        <a:t>İnşaat</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314325" algn="r">
                        <a:lnSpc>
                          <a:spcPct val="107000"/>
                        </a:lnSpc>
                        <a:spcBef>
                          <a:spcPts val="0"/>
                        </a:spcBef>
                        <a:spcAft>
                          <a:spcPts val="0"/>
                        </a:spcAft>
                      </a:pPr>
                      <a:r>
                        <a:rPr lang="tr-TR" sz="1600">
                          <a:effectLst/>
                        </a:rPr>
                        <a:t>2.951.279.675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167640" algn="r">
                        <a:lnSpc>
                          <a:spcPct val="107000"/>
                        </a:lnSpc>
                        <a:spcBef>
                          <a:spcPts val="0"/>
                        </a:spcBef>
                        <a:spcAft>
                          <a:spcPts val="0"/>
                        </a:spcAft>
                      </a:pPr>
                      <a:r>
                        <a:rPr lang="tr-TR" sz="1600">
                          <a:effectLst/>
                        </a:rPr>
                        <a:t>5,63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r>
              <a:tr h="231804">
                <a:tc>
                  <a:txBody>
                    <a:bodyPr/>
                    <a:lstStyle/>
                    <a:p>
                      <a:pPr marL="0" marR="0" algn="ctr">
                        <a:lnSpc>
                          <a:spcPct val="107000"/>
                        </a:lnSpc>
                        <a:spcBef>
                          <a:spcPts val="0"/>
                        </a:spcBef>
                        <a:spcAft>
                          <a:spcPts val="0"/>
                        </a:spcAft>
                      </a:pPr>
                      <a:r>
                        <a:rPr lang="tr-TR" sz="1600">
                          <a:effectLst/>
                        </a:rPr>
                        <a:t>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0" algn="l">
                        <a:lnSpc>
                          <a:spcPct val="107000"/>
                        </a:lnSpc>
                        <a:spcBef>
                          <a:spcPts val="0"/>
                        </a:spcBef>
                        <a:spcAft>
                          <a:spcPts val="0"/>
                        </a:spcAft>
                      </a:pPr>
                      <a:r>
                        <a:rPr lang="tr-TR" sz="1600">
                          <a:effectLst/>
                        </a:rPr>
                        <a:t>Elektrik-Gaz-İklimlendirme</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314325" algn="r">
                        <a:lnSpc>
                          <a:spcPct val="107000"/>
                        </a:lnSpc>
                        <a:spcBef>
                          <a:spcPts val="0"/>
                        </a:spcBef>
                        <a:spcAft>
                          <a:spcPts val="0"/>
                        </a:spcAft>
                      </a:pPr>
                      <a:r>
                        <a:rPr lang="tr-TR" sz="1600">
                          <a:effectLst/>
                        </a:rPr>
                        <a:t>2.243.734.727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167640" algn="r">
                        <a:lnSpc>
                          <a:spcPct val="107000"/>
                        </a:lnSpc>
                        <a:spcBef>
                          <a:spcPts val="0"/>
                        </a:spcBef>
                        <a:spcAft>
                          <a:spcPts val="0"/>
                        </a:spcAft>
                      </a:pPr>
                      <a:r>
                        <a:rPr lang="tr-TR" sz="1600">
                          <a:effectLst/>
                        </a:rPr>
                        <a:t>4,28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r>
              <a:tr h="231804">
                <a:tc>
                  <a:txBody>
                    <a:bodyPr/>
                    <a:lstStyle/>
                    <a:p>
                      <a:pPr marL="0" marR="0" algn="ctr">
                        <a:lnSpc>
                          <a:spcPct val="107000"/>
                        </a:lnSpc>
                        <a:spcBef>
                          <a:spcPts val="0"/>
                        </a:spcBef>
                        <a:spcAft>
                          <a:spcPts val="0"/>
                        </a:spcAft>
                      </a:pPr>
                      <a:r>
                        <a:rPr lang="tr-TR" sz="1800" b="1" dirty="0">
                          <a:solidFill>
                            <a:srgbClr val="FF0000"/>
                          </a:solidFill>
                          <a:effectLst/>
                        </a:rPr>
                        <a:t>6</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0" algn="l">
                        <a:lnSpc>
                          <a:spcPct val="107000"/>
                        </a:lnSpc>
                        <a:spcBef>
                          <a:spcPts val="0"/>
                        </a:spcBef>
                        <a:spcAft>
                          <a:spcPts val="0"/>
                        </a:spcAft>
                      </a:pPr>
                      <a:r>
                        <a:rPr lang="tr-TR" sz="1800" b="1" dirty="0">
                          <a:solidFill>
                            <a:srgbClr val="FF0000"/>
                          </a:solidFill>
                          <a:effectLst/>
                        </a:rPr>
                        <a:t>Konaklama-Yiyecek</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314325" algn="r">
                        <a:lnSpc>
                          <a:spcPct val="107000"/>
                        </a:lnSpc>
                        <a:spcBef>
                          <a:spcPts val="0"/>
                        </a:spcBef>
                        <a:spcAft>
                          <a:spcPts val="0"/>
                        </a:spcAft>
                      </a:pPr>
                      <a:r>
                        <a:rPr lang="tr-TR" sz="1800" b="1" dirty="0">
                          <a:solidFill>
                            <a:srgbClr val="FF0000"/>
                          </a:solidFill>
                          <a:effectLst/>
                        </a:rPr>
                        <a:t>1.321.536.461</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167640" algn="r">
                        <a:lnSpc>
                          <a:spcPct val="107000"/>
                        </a:lnSpc>
                        <a:spcBef>
                          <a:spcPts val="0"/>
                        </a:spcBef>
                        <a:spcAft>
                          <a:spcPts val="0"/>
                        </a:spcAft>
                      </a:pPr>
                      <a:r>
                        <a:rPr lang="tr-TR" sz="1800" b="1" dirty="0">
                          <a:solidFill>
                            <a:srgbClr val="FF0000"/>
                          </a:solidFill>
                          <a:effectLst/>
                        </a:rPr>
                        <a:t>2,52</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r>
              <a:tr h="231804">
                <a:tc>
                  <a:txBody>
                    <a:bodyPr/>
                    <a:lstStyle/>
                    <a:p>
                      <a:pPr marL="0" marR="0" algn="ctr">
                        <a:lnSpc>
                          <a:spcPct val="107000"/>
                        </a:lnSpc>
                        <a:spcBef>
                          <a:spcPts val="0"/>
                        </a:spcBef>
                        <a:spcAft>
                          <a:spcPts val="0"/>
                        </a:spcAft>
                      </a:pPr>
                      <a:r>
                        <a:rPr lang="tr-TR" sz="1600">
                          <a:effectLst/>
                        </a:rPr>
                        <a:t>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0" algn="l">
                        <a:lnSpc>
                          <a:spcPct val="107000"/>
                        </a:lnSpc>
                        <a:spcBef>
                          <a:spcPts val="0"/>
                        </a:spcBef>
                        <a:spcAft>
                          <a:spcPts val="0"/>
                        </a:spcAft>
                      </a:pPr>
                      <a:r>
                        <a:rPr lang="tr-TR" sz="1600">
                          <a:effectLst/>
                        </a:rPr>
                        <a:t>Taşkömürü Madenciliği</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314325" algn="r">
                        <a:lnSpc>
                          <a:spcPct val="107000"/>
                        </a:lnSpc>
                        <a:spcBef>
                          <a:spcPts val="0"/>
                        </a:spcBef>
                        <a:spcAft>
                          <a:spcPts val="0"/>
                        </a:spcAft>
                      </a:pPr>
                      <a:r>
                        <a:rPr lang="tr-TR" sz="1600">
                          <a:effectLst/>
                        </a:rPr>
                        <a:t>607.151.583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167640" algn="r">
                        <a:lnSpc>
                          <a:spcPct val="107000"/>
                        </a:lnSpc>
                        <a:spcBef>
                          <a:spcPts val="0"/>
                        </a:spcBef>
                        <a:spcAft>
                          <a:spcPts val="0"/>
                        </a:spcAft>
                      </a:pPr>
                      <a:r>
                        <a:rPr lang="tr-TR" sz="1600">
                          <a:effectLst/>
                        </a:rPr>
                        <a:t>1,16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r>
              <a:tr h="231804">
                <a:tc>
                  <a:txBody>
                    <a:bodyPr/>
                    <a:lstStyle/>
                    <a:p>
                      <a:pPr marL="0" marR="0" algn="ctr">
                        <a:lnSpc>
                          <a:spcPct val="107000"/>
                        </a:lnSpc>
                        <a:spcBef>
                          <a:spcPts val="0"/>
                        </a:spcBef>
                        <a:spcAft>
                          <a:spcPts val="0"/>
                        </a:spcAft>
                      </a:pPr>
                      <a:r>
                        <a:rPr lang="tr-TR" sz="1600">
                          <a:effectLst/>
                        </a:rPr>
                        <a:t>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0" algn="l">
                        <a:lnSpc>
                          <a:spcPct val="107000"/>
                        </a:lnSpc>
                        <a:spcBef>
                          <a:spcPts val="0"/>
                        </a:spcBef>
                        <a:spcAft>
                          <a:spcPts val="0"/>
                        </a:spcAft>
                      </a:pPr>
                      <a:r>
                        <a:rPr lang="tr-TR" sz="1600">
                          <a:effectLst/>
                        </a:rPr>
                        <a:t>Mesleki-Teknik Faaliyetler</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314325" algn="r">
                        <a:lnSpc>
                          <a:spcPct val="107000"/>
                        </a:lnSpc>
                        <a:spcBef>
                          <a:spcPts val="0"/>
                        </a:spcBef>
                        <a:spcAft>
                          <a:spcPts val="0"/>
                        </a:spcAft>
                      </a:pPr>
                      <a:r>
                        <a:rPr lang="tr-TR" sz="1600">
                          <a:effectLst/>
                        </a:rPr>
                        <a:t>408.596.831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167640" algn="r">
                        <a:lnSpc>
                          <a:spcPct val="107000"/>
                        </a:lnSpc>
                        <a:spcBef>
                          <a:spcPts val="0"/>
                        </a:spcBef>
                        <a:spcAft>
                          <a:spcPts val="0"/>
                        </a:spcAft>
                      </a:pPr>
                      <a:r>
                        <a:rPr lang="tr-TR" sz="1600">
                          <a:effectLst/>
                        </a:rPr>
                        <a:t>0,78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r>
              <a:tr h="231804">
                <a:tc>
                  <a:txBody>
                    <a:bodyPr/>
                    <a:lstStyle/>
                    <a:p>
                      <a:pPr marL="0" marR="0" algn="ctr">
                        <a:lnSpc>
                          <a:spcPct val="107000"/>
                        </a:lnSpc>
                        <a:spcBef>
                          <a:spcPts val="0"/>
                        </a:spcBef>
                        <a:spcAft>
                          <a:spcPts val="0"/>
                        </a:spcAft>
                      </a:pPr>
                      <a:r>
                        <a:rPr lang="tr-TR" sz="1600">
                          <a:effectLst/>
                        </a:rPr>
                        <a:t>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0" algn="l">
                        <a:lnSpc>
                          <a:spcPct val="107000"/>
                        </a:lnSpc>
                        <a:spcBef>
                          <a:spcPts val="0"/>
                        </a:spcBef>
                        <a:spcAft>
                          <a:spcPts val="0"/>
                        </a:spcAft>
                      </a:pPr>
                      <a:r>
                        <a:rPr lang="tr-TR" sz="1600">
                          <a:effectLst/>
                        </a:rPr>
                        <a:t>Tarım-Ormancılık-Balıkçılık</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314325" algn="r">
                        <a:lnSpc>
                          <a:spcPct val="107000"/>
                        </a:lnSpc>
                        <a:spcBef>
                          <a:spcPts val="0"/>
                        </a:spcBef>
                        <a:spcAft>
                          <a:spcPts val="0"/>
                        </a:spcAft>
                      </a:pPr>
                      <a:r>
                        <a:rPr lang="tr-TR" sz="1600">
                          <a:effectLst/>
                        </a:rPr>
                        <a:t>199.161.909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167640" algn="r">
                        <a:lnSpc>
                          <a:spcPct val="107000"/>
                        </a:lnSpc>
                        <a:spcBef>
                          <a:spcPts val="0"/>
                        </a:spcBef>
                        <a:spcAft>
                          <a:spcPts val="0"/>
                        </a:spcAft>
                      </a:pPr>
                      <a:r>
                        <a:rPr lang="tr-TR" sz="1600">
                          <a:effectLst/>
                        </a:rPr>
                        <a:t>0,38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r>
              <a:tr h="231804">
                <a:tc>
                  <a:txBody>
                    <a:bodyPr/>
                    <a:lstStyle/>
                    <a:p>
                      <a:pPr marL="0" marR="0" algn="ctr">
                        <a:lnSpc>
                          <a:spcPct val="107000"/>
                        </a:lnSpc>
                        <a:spcBef>
                          <a:spcPts val="0"/>
                        </a:spcBef>
                        <a:spcAft>
                          <a:spcPts val="0"/>
                        </a:spcAft>
                      </a:pPr>
                      <a:r>
                        <a:rPr lang="tr-TR" sz="1600">
                          <a:effectLst/>
                        </a:rPr>
                        <a:t>10</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0" algn="l">
                        <a:lnSpc>
                          <a:spcPct val="107000"/>
                        </a:lnSpc>
                        <a:spcBef>
                          <a:spcPts val="0"/>
                        </a:spcBef>
                        <a:spcAft>
                          <a:spcPts val="0"/>
                        </a:spcAft>
                      </a:pPr>
                      <a:r>
                        <a:rPr lang="tr-TR" sz="1600">
                          <a:effectLst/>
                        </a:rPr>
                        <a:t>Sağlık-Sosyal Hizmetler</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314325" algn="r">
                        <a:lnSpc>
                          <a:spcPct val="107000"/>
                        </a:lnSpc>
                        <a:spcBef>
                          <a:spcPts val="0"/>
                        </a:spcBef>
                        <a:spcAft>
                          <a:spcPts val="0"/>
                        </a:spcAft>
                      </a:pPr>
                      <a:r>
                        <a:rPr lang="tr-TR" sz="1600">
                          <a:effectLst/>
                        </a:rPr>
                        <a:t>146.007.337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167640" algn="r">
                        <a:lnSpc>
                          <a:spcPct val="107000"/>
                        </a:lnSpc>
                        <a:spcBef>
                          <a:spcPts val="0"/>
                        </a:spcBef>
                        <a:spcAft>
                          <a:spcPts val="0"/>
                        </a:spcAft>
                      </a:pPr>
                      <a:r>
                        <a:rPr lang="tr-TR" sz="1600">
                          <a:effectLst/>
                        </a:rPr>
                        <a:t>0,28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r>
              <a:tr h="231804">
                <a:tc>
                  <a:txBody>
                    <a:bodyPr/>
                    <a:lstStyle/>
                    <a:p>
                      <a:pPr marL="0" marR="0" algn="ctr">
                        <a:lnSpc>
                          <a:spcPct val="107000"/>
                        </a:lnSpc>
                        <a:spcBef>
                          <a:spcPts val="0"/>
                        </a:spcBef>
                        <a:spcAft>
                          <a:spcPts val="0"/>
                        </a:spcAft>
                      </a:pPr>
                      <a:r>
                        <a:rPr lang="tr-TR" sz="1600">
                          <a:effectLst/>
                        </a:rPr>
                        <a:t>11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0" algn="l">
                        <a:lnSpc>
                          <a:spcPct val="107000"/>
                        </a:lnSpc>
                        <a:spcBef>
                          <a:spcPts val="0"/>
                        </a:spcBef>
                        <a:spcAft>
                          <a:spcPts val="0"/>
                        </a:spcAft>
                      </a:pPr>
                      <a:r>
                        <a:rPr lang="tr-TR" sz="1600">
                          <a:effectLst/>
                        </a:rPr>
                        <a:t>Bilgi ve İletişim</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314325" algn="r">
                        <a:lnSpc>
                          <a:spcPct val="107000"/>
                        </a:lnSpc>
                        <a:spcBef>
                          <a:spcPts val="0"/>
                        </a:spcBef>
                        <a:spcAft>
                          <a:spcPts val="0"/>
                        </a:spcAft>
                      </a:pPr>
                      <a:r>
                        <a:rPr lang="tr-TR" sz="1600">
                          <a:effectLst/>
                        </a:rPr>
                        <a:t>120.764.746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167640" algn="r">
                        <a:lnSpc>
                          <a:spcPct val="107000"/>
                        </a:lnSpc>
                        <a:spcBef>
                          <a:spcPts val="0"/>
                        </a:spcBef>
                        <a:spcAft>
                          <a:spcPts val="0"/>
                        </a:spcAft>
                      </a:pPr>
                      <a:r>
                        <a:rPr lang="tr-TR" sz="1600">
                          <a:effectLst/>
                        </a:rPr>
                        <a:t>0,23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r>
              <a:tr h="231804">
                <a:tc>
                  <a:txBody>
                    <a:bodyPr/>
                    <a:lstStyle/>
                    <a:p>
                      <a:pPr marL="0" marR="0" algn="ctr">
                        <a:lnSpc>
                          <a:spcPct val="107000"/>
                        </a:lnSpc>
                        <a:spcBef>
                          <a:spcPts val="0"/>
                        </a:spcBef>
                        <a:spcAft>
                          <a:spcPts val="0"/>
                        </a:spcAft>
                      </a:pPr>
                      <a:r>
                        <a:rPr lang="tr-TR" sz="1600">
                          <a:effectLst/>
                        </a:rPr>
                        <a:t>12</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0" algn="l">
                        <a:lnSpc>
                          <a:spcPct val="107000"/>
                        </a:lnSpc>
                        <a:spcBef>
                          <a:spcPts val="0"/>
                        </a:spcBef>
                        <a:spcAft>
                          <a:spcPts val="0"/>
                        </a:spcAft>
                      </a:pPr>
                      <a:r>
                        <a:rPr lang="tr-TR" sz="1600">
                          <a:effectLst/>
                        </a:rPr>
                        <a:t>İdare ve Destek Hizmetleri</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314325" algn="r">
                        <a:lnSpc>
                          <a:spcPct val="107000"/>
                        </a:lnSpc>
                        <a:spcBef>
                          <a:spcPts val="0"/>
                        </a:spcBef>
                        <a:spcAft>
                          <a:spcPts val="0"/>
                        </a:spcAft>
                      </a:pPr>
                      <a:r>
                        <a:rPr lang="tr-TR" sz="1600">
                          <a:effectLst/>
                        </a:rPr>
                        <a:t>103.828.906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167640" algn="r">
                        <a:lnSpc>
                          <a:spcPct val="107000"/>
                        </a:lnSpc>
                        <a:spcBef>
                          <a:spcPts val="0"/>
                        </a:spcBef>
                        <a:spcAft>
                          <a:spcPts val="0"/>
                        </a:spcAft>
                      </a:pPr>
                      <a:r>
                        <a:rPr lang="tr-TR" sz="1600">
                          <a:effectLst/>
                        </a:rPr>
                        <a:t>0,20</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r>
              <a:tr h="231804">
                <a:tc>
                  <a:txBody>
                    <a:bodyPr/>
                    <a:lstStyle/>
                    <a:p>
                      <a:pPr marL="0" marR="0" algn="ctr">
                        <a:lnSpc>
                          <a:spcPct val="107000"/>
                        </a:lnSpc>
                        <a:spcBef>
                          <a:spcPts val="0"/>
                        </a:spcBef>
                        <a:spcAft>
                          <a:spcPts val="0"/>
                        </a:spcAft>
                      </a:pPr>
                      <a:r>
                        <a:rPr lang="tr-TR" sz="1600">
                          <a:effectLst/>
                        </a:rPr>
                        <a:t>13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0" algn="l">
                        <a:lnSpc>
                          <a:spcPct val="107000"/>
                        </a:lnSpc>
                        <a:spcBef>
                          <a:spcPts val="0"/>
                        </a:spcBef>
                        <a:spcAft>
                          <a:spcPts val="0"/>
                        </a:spcAft>
                      </a:pPr>
                      <a:r>
                        <a:rPr lang="tr-TR" sz="1600">
                          <a:effectLst/>
                        </a:rPr>
                        <a:t>Eğitim</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314325" algn="r">
                        <a:lnSpc>
                          <a:spcPct val="107000"/>
                        </a:lnSpc>
                        <a:spcBef>
                          <a:spcPts val="0"/>
                        </a:spcBef>
                        <a:spcAft>
                          <a:spcPts val="0"/>
                        </a:spcAft>
                      </a:pPr>
                      <a:r>
                        <a:rPr lang="tr-TR" sz="1600">
                          <a:effectLst/>
                        </a:rPr>
                        <a:t>103.502.354</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167640" algn="r">
                        <a:lnSpc>
                          <a:spcPct val="107000"/>
                        </a:lnSpc>
                        <a:spcBef>
                          <a:spcPts val="0"/>
                        </a:spcBef>
                        <a:spcAft>
                          <a:spcPts val="0"/>
                        </a:spcAft>
                      </a:pPr>
                      <a:r>
                        <a:rPr lang="tr-TR" sz="1600">
                          <a:effectLst/>
                        </a:rPr>
                        <a:t>0,20</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r>
              <a:tr h="231804">
                <a:tc>
                  <a:txBody>
                    <a:bodyPr/>
                    <a:lstStyle/>
                    <a:p>
                      <a:pPr marL="0" marR="0" algn="ctr">
                        <a:lnSpc>
                          <a:spcPct val="107000"/>
                        </a:lnSpc>
                        <a:spcBef>
                          <a:spcPts val="0"/>
                        </a:spcBef>
                        <a:spcAft>
                          <a:spcPts val="0"/>
                        </a:spcAft>
                      </a:pPr>
                      <a:r>
                        <a:rPr lang="tr-TR" sz="1600">
                          <a:effectLst/>
                        </a:rPr>
                        <a:t>14</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0" algn="l">
                        <a:lnSpc>
                          <a:spcPct val="107000"/>
                        </a:lnSpc>
                        <a:spcBef>
                          <a:spcPts val="0"/>
                        </a:spcBef>
                        <a:spcAft>
                          <a:spcPts val="0"/>
                        </a:spcAft>
                      </a:pPr>
                      <a:r>
                        <a:rPr lang="tr-TR" sz="1600">
                          <a:effectLst/>
                        </a:rPr>
                        <a:t>Diğer Hizmetler</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314325" algn="r">
                        <a:lnSpc>
                          <a:spcPct val="107000"/>
                        </a:lnSpc>
                        <a:spcBef>
                          <a:spcPts val="0"/>
                        </a:spcBef>
                        <a:spcAft>
                          <a:spcPts val="0"/>
                        </a:spcAft>
                      </a:pPr>
                      <a:r>
                        <a:rPr lang="tr-TR" sz="1600">
                          <a:effectLst/>
                        </a:rPr>
                        <a:t>62.284.273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167640" algn="r">
                        <a:lnSpc>
                          <a:spcPct val="107000"/>
                        </a:lnSpc>
                        <a:spcBef>
                          <a:spcPts val="0"/>
                        </a:spcBef>
                        <a:spcAft>
                          <a:spcPts val="0"/>
                        </a:spcAft>
                      </a:pPr>
                      <a:r>
                        <a:rPr lang="tr-TR" sz="1600">
                          <a:effectLst/>
                        </a:rPr>
                        <a:t>0,12</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r>
              <a:tr h="231804">
                <a:tc>
                  <a:txBody>
                    <a:bodyPr/>
                    <a:lstStyle/>
                    <a:p>
                      <a:pPr marL="0" marR="0" algn="ctr">
                        <a:lnSpc>
                          <a:spcPct val="107000"/>
                        </a:lnSpc>
                        <a:spcBef>
                          <a:spcPts val="0"/>
                        </a:spcBef>
                        <a:spcAft>
                          <a:spcPts val="0"/>
                        </a:spcAft>
                      </a:pPr>
                      <a:r>
                        <a:rPr lang="tr-TR" sz="1600">
                          <a:effectLst/>
                        </a:rPr>
                        <a:t>15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0" algn="l">
                        <a:lnSpc>
                          <a:spcPct val="107000"/>
                        </a:lnSpc>
                        <a:spcBef>
                          <a:spcPts val="0"/>
                        </a:spcBef>
                        <a:spcAft>
                          <a:spcPts val="0"/>
                        </a:spcAft>
                      </a:pPr>
                      <a:r>
                        <a:rPr lang="tr-TR" sz="1600">
                          <a:effectLst/>
                        </a:rPr>
                        <a:t>Diğer Madencilik</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314325" algn="r">
                        <a:lnSpc>
                          <a:spcPct val="107000"/>
                        </a:lnSpc>
                        <a:spcBef>
                          <a:spcPts val="0"/>
                        </a:spcBef>
                        <a:spcAft>
                          <a:spcPts val="0"/>
                        </a:spcAft>
                      </a:pPr>
                      <a:r>
                        <a:rPr lang="tr-TR" sz="1600">
                          <a:effectLst/>
                        </a:rPr>
                        <a:t>57.739.771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167640" algn="r">
                        <a:lnSpc>
                          <a:spcPct val="107000"/>
                        </a:lnSpc>
                        <a:spcBef>
                          <a:spcPts val="0"/>
                        </a:spcBef>
                        <a:spcAft>
                          <a:spcPts val="0"/>
                        </a:spcAft>
                      </a:pPr>
                      <a:r>
                        <a:rPr lang="tr-TR" sz="1600">
                          <a:effectLst/>
                        </a:rPr>
                        <a:t>0,11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r>
              <a:tr h="231804">
                <a:tc>
                  <a:txBody>
                    <a:bodyPr/>
                    <a:lstStyle/>
                    <a:p>
                      <a:pPr marL="0" marR="0" algn="ctr">
                        <a:lnSpc>
                          <a:spcPct val="107000"/>
                        </a:lnSpc>
                        <a:spcBef>
                          <a:spcPts val="0"/>
                        </a:spcBef>
                        <a:spcAft>
                          <a:spcPts val="0"/>
                        </a:spcAft>
                      </a:pPr>
                      <a:r>
                        <a:rPr lang="tr-TR" sz="1600">
                          <a:effectLst/>
                        </a:rPr>
                        <a:t>16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0" algn="l">
                        <a:lnSpc>
                          <a:spcPct val="107000"/>
                        </a:lnSpc>
                        <a:spcBef>
                          <a:spcPts val="0"/>
                        </a:spcBef>
                        <a:spcAft>
                          <a:spcPts val="0"/>
                        </a:spcAft>
                      </a:pPr>
                      <a:r>
                        <a:rPr lang="tr-TR" sz="1600">
                          <a:effectLst/>
                        </a:rPr>
                        <a:t>Finans-Sigorta</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314325" algn="r">
                        <a:lnSpc>
                          <a:spcPct val="107000"/>
                        </a:lnSpc>
                        <a:spcBef>
                          <a:spcPts val="0"/>
                        </a:spcBef>
                        <a:spcAft>
                          <a:spcPts val="0"/>
                        </a:spcAft>
                      </a:pPr>
                      <a:r>
                        <a:rPr lang="tr-TR" sz="1600">
                          <a:effectLst/>
                        </a:rPr>
                        <a:t>51.342.923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167640" algn="r">
                        <a:lnSpc>
                          <a:spcPct val="107000"/>
                        </a:lnSpc>
                        <a:spcBef>
                          <a:spcPts val="0"/>
                        </a:spcBef>
                        <a:spcAft>
                          <a:spcPts val="0"/>
                        </a:spcAft>
                      </a:pPr>
                      <a:r>
                        <a:rPr lang="tr-TR" sz="1600">
                          <a:effectLst/>
                        </a:rPr>
                        <a:t>0,10</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r>
              <a:tr h="231804">
                <a:tc>
                  <a:txBody>
                    <a:bodyPr/>
                    <a:lstStyle/>
                    <a:p>
                      <a:pPr marL="0" marR="0" algn="ctr">
                        <a:lnSpc>
                          <a:spcPct val="107000"/>
                        </a:lnSpc>
                        <a:spcBef>
                          <a:spcPts val="0"/>
                        </a:spcBef>
                        <a:spcAft>
                          <a:spcPts val="0"/>
                        </a:spcAft>
                      </a:pPr>
                      <a:r>
                        <a:rPr lang="tr-TR" sz="1600">
                          <a:effectLst/>
                        </a:rPr>
                        <a:t>17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0" algn="l">
                        <a:lnSpc>
                          <a:spcPct val="107000"/>
                        </a:lnSpc>
                        <a:spcBef>
                          <a:spcPts val="0"/>
                        </a:spcBef>
                        <a:spcAft>
                          <a:spcPts val="0"/>
                        </a:spcAft>
                      </a:pPr>
                      <a:r>
                        <a:rPr lang="tr-TR" sz="1600">
                          <a:effectLst/>
                        </a:rPr>
                        <a:t>Kültür-Sanat-Spor</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314325" algn="r">
                        <a:lnSpc>
                          <a:spcPct val="107000"/>
                        </a:lnSpc>
                        <a:spcBef>
                          <a:spcPts val="0"/>
                        </a:spcBef>
                        <a:spcAft>
                          <a:spcPts val="0"/>
                        </a:spcAft>
                      </a:pPr>
                      <a:r>
                        <a:rPr lang="tr-TR" sz="1600">
                          <a:effectLst/>
                        </a:rPr>
                        <a:t>20.102.221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167640" algn="r">
                        <a:lnSpc>
                          <a:spcPct val="107000"/>
                        </a:lnSpc>
                        <a:spcBef>
                          <a:spcPts val="0"/>
                        </a:spcBef>
                        <a:spcAft>
                          <a:spcPts val="0"/>
                        </a:spcAft>
                      </a:pPr>
                      <a:r>
                        <a:rPr lang="tr-TR" sz="1600">
                          <a:effectLst/>
                        </a:rPr>
                        <a:t>0,04</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r>
              <a:tr h="231804">
                <a:tc>
                  <a:txBody>
                    <a:bodyPr/>
                    <a:lstStyle/>
                    <a:p>
                      <a:pPr marL="0" marR="0" algn="ctr">
                        <a:lnSpc>
                          <a:spcPct val="107000"/>
                        </a:lnSpc>
                        <a:spcBef>
                          <a:spcPts val="0"/>
                        </a:spcBef>
                        <a:spcAft>
                          <a:spcPts val="0"/>
                        </a:spcAft>
                      </a:pPr>
                      <a:r>
                        <a:rPr lang="tr-TR" sz="1600">
                          <a:effectLst/>
                        </a:rPr>
                        <a:t>18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0" algn="l">
                        <a:lnSpc>
                          <a:spcPct val="107000"/>
                        </a:lnSpc>
                        <a:spcBef>
                          <a:spcPts val="0"/>
                        </a:spcBef>
                        <a:spcAft>
                          <a:spcPts val="0"/>
                        </a:spcAft>
                      </a:pPr>
                      <a:r>
                        <a:rPr lang="tr-TR" sz="1600">
                          <a:effectLst/>
                        </a:rPr>
                        <a:t>Su-Kanalizasyon-Atık Yönetimi</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314325" algn="r">
                        <a:lnSpc>
                          <a:spcPct val="107000"/>
                        </a:lnSpc>
                        <a:spcBef>
                          <a:spcPts val="0"/>
                        </a:spcBef>
                        <a:spcAft>
                          <a:spcPts val="0"/>
                        </a:spcAft>
                      </a:pPr>
                      <a:r>
                        <a:rPr lang="tr-TR" sz="1600">
                          <a:effectLst/>
                        </a:rPr>
                        <a:t>6.422.946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167640" algn="r">
                        <a:lnSpc>
                          <a:spcPct val="107000"/>
                        </a:lnSpc>
                        <a:spcBef>
                          <a:spcPts val="0"/>
                        </a:spcBef>
                        <a:spcAft>
                          <a:spcPts val="0"/>
                        </a:spcAft>
                      </a:pPr>
                      <a:r>
                        <a:rPr lang="tr-TR" sz="1600">
                          <a:effectLst/>
                        </a:rPr>
                        <a:t>0,01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r>
              <a:tr h="231804">
                <a:tc>
                  <a:txBody>
                    <a:bodyPr/>
                    <a:lstStyle/>
                    <a:p>
                      <a:pPr marL="0" marR="0" algn="ctr">
                        <a:lnSpc>
                          <a:spcPct val="107000"/>
                        </a:lnSpc>
                        <a:spcBef>
                          <a:spcPts val="0"/>
                        </a:spcBef>
                        <a:spcAft>
                          <a:spcPts val="0"/>
                        </a:spcAft>
                      </a:pPr>
                      <a:r>
                        <a:rPr lang="tr-TR" sz="1600">
                          <a:effectLst/>
                        </a:rPr>
                        <a:t>19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0" algn="l">
                        <a:lnSpc>
                          <a:spcPct val="107000"/>
                        </a:lnSpc>
                        <a:spcBef>
                          <a:spcPts val="0"/>
                        </a:spcBef>
                        <a:spcAft>
                          <a:spcPts val="0"/>
                        </a:spcAft>
                      </a:pPr>
                      <a:r>
                        <a:rPr lang="tr-TR" sz="1600">
                          <a:effectLst/>
                        </a:rPr>
                        <a:t>Gayrimenkul</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314325" algn="r">
                        <a:lnSpc>
                          <a:spcPct val="107000"/>
                        </a:lnSpc>
                        <a:spcBef>
                          <a:spcPts val="0"/>
                        </a:spcBef>
                        <a:spcAft>
                          <a:spcPts val="0"/>
                        </a:spcAft>
                      </a:pPr>
                      <a:r>
                        <a:rPr lang="tr-TR" sz="1600">
                          <a:effectLst/>
                        </a:rPr>
                        <a:t>879.027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167640" algn="r">
                        <a:lnSpc>
                          <a:spcPct val="107000"/>
                        </a:lnSpc>
                        <a:spcBef>
                          <a:spcPts val="0"/>
                        </a:spcBef>
                        <a:spcAft>
                          <a:spcPts val="0"/>
                        </a:spcAft>
                      </a:pPr>
                      <a:r>
                        <a:rPr lang="tr-TR" sz="1600">
                          <a:effectLst/>
                        </a:rPr>
                        <a:t>0,00</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r>
              <a:tr h="182768">
                <a:tc>
                  <a:txBody>
                    <a:bodyPr/>
                    <a:lstStyle/>
                    <a:p>
                      <a:pPr algn="l">
                        <a:lnSpc>
                          <a:spcPct val="107000"/>
                        </a:lnSpc>
                      </a:pPr>
                      <a:endParaRPr lang="tr-TR" sz="1600">
                        <a:effectLst/>
                        <a:latin typeface="Calibri" panose="020F0502020204030204" pitchFamily="34" charset="0"/>
                      </a:endParaRPr>
                    </a:p>
                  </a:txBody>
                  <a:tcPr marL="22641" marR="22641" marT="0" marB="0" anchor="ctr"/>
                </a:tc>
                <a:tc>
                  <a:txBody>
                    <a:bodyPr/>
                    <a:lstStyle/>
                    <a:p>
                      <a:pPr marL="0" marR="0" algn="l">
                        <a:lnSpc>
                          <a:spcPct val="107000"/>
                        </a:lnSpc>
                        <a:spcBef>
                          <a:spcPts val="0"/>
                        </a:spcBef>
                        <a:spcAft>
                          <a:spcPts val="0"/>
                        </a:spcAft>
                      </a:pPr>
                      <a:r>
                        <a:rPr lang="tr-TR" sz="1600">
                          <a:effectLst/>
                        </a:rPr>
                        <a:t>TOPLAM</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314325" algn="r">
                        <a:lnSpc>
                          <a:spcPct val="107000"/>
                        </a:lnSpc>
                        <a:spcBef>
                          <a:spcPts val="0"/>
                        </a:spcBef>
                        <a:spcAft>
                          <a:spcPts val="0"/>
                        </a:spcAft>
                      </a:pPr>
                      <a:r>
                        <a:rPr lang="tr-TR" sz="1600">
                          <a:effectLst/>
                        </a:rPr>
                        <a:t>52.462.895.857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c>
                  <a:txBody>
                    <a:bodyPr/>
                    <a:lstStyle/>
                    <a:p>
                      <a:pPr marL="0" marR="167640" algn="r">
                        <a:lnSpc>
                          <a:spcPct val="107000"/>
                        </a:lnSpc>
                        <a:spcBef>
                          <a:spcPts val="0"/>
                        </a:spcBef>
                        <a:spcAft>
                          <a:spcPts val="0"/>
                        </a:spcAft>
                      </a:pPr>
                      <a:r>
                        <a:rPr lang="tr-TR" sz="1600" dirty="0">
                          <a:effectLst/>
                        </a:rPr>
                        <a:t>100,00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41" marR="22641" marT="0" marB="0" anchor="ctr"/>
                </a:tc>
              </a:tr>
            </a:tbl>
          </a:graphicData>
        </a:graphic>
      </p:graphicFrame>
    </p:spTree>
    <p:extLst>
      <p:ext uri="{BB962C8B-B14F-4D97-AF65-F5344CB8AC3E}">
        <p14:creationId xmlns:p14="http://schemas.microsoft.com/office/powerpoint/2010/main" val="15965004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732138"/>
          </a:xfrm>
        </p:spPr>
        <p:txBody>
          <a:bodyPr/>
          <a:lstStyle/>
          <a:p>
            <a:r>
              <a:rPr lang="tr-TR" dirty="0" smtClean="0"/>
              <a:t>Sektörlerin İstihdam Payları </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259518580"/>
              </p:ext>
            </p:extLst>
          </p:nvPr>
        </p:nvGraphicFramePr>
        <p:xfrm>
          <a:off x="257576" y="1184856"/>
          <a:ext cx="11655380" cy="5739712"/>
        </p:xfrm>
        <a:graphic>
          <a:graphicData uri="http://schemas.openxmlformats.org/drawingml/2006/table">
            <a:tbl>
              <a:tblPr firstRow="1" firstCol="1" bandRow="1">
                <a:tableStyleId>{5C22544A-7EE6-4342-B048-85BDC9FD1C3A}</a:tableStyleId>
              </a:tblPr>
              <a:tblGrid>
                <a:gridCol w="1070204"/>
                <a:gridCol w="3390512"/>
                <a:gridCol w="2420106"/>
                <a:gridCol w="1862026"/>
                <a:gridCol w="1651923"/>
                <a:gridCol w="1260609"/>
              </a:tblGrid>
              <a:tr h="642330">
                <a:tc>
                  <a:txBody>
                    <a:bodyPr/>
                    <a:lstStyle/>
                    <a:p>
                      <a:pPr marL="0" marR="0" algn="ctr">
                        <a:lnSpc>
                          <a:spcPct val="107000"/>
                        </a:lnSpc>
                        <a:spcBef>
                          <a:spcPts val="0"/>
                        </a:spcBef>
                        <a:spcAft>
                          <a:spcPts val="0"/>
                        </a:spcAft>
                      </a:pPr>
                      <a:r>
                        <a:rPr lang="tr-TR" sz="1400" dirty="0">
                          <a:effectLst/>
                        </a:rPr>
                        <a:t>Sıra No</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ctr">
                        <a:lnSpc>
                          <a:spcPct val="107000"/>
                        </a:lnSpc>
                        <a:spcBef>
                          <a:spcPts val="0"/>
                        </a:spcBef>
                        <a:spcAft>
                          <a:spcPts val="0"/>
                        </a:spcAft>
                      </a:pPr>
                      <a:r>
                        <a:rPr lang="tr-TR" sz="1400">
                          <a:effectLst/>
                        </a:rPr>
                        <a:t>Sektör</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ctr">
                        <a:lnSpc>
                          <a:spcPct val="107000"/>
                        </a:lnSpc>
                        <a:spcBef>
                          <a:spcPts val="0"/>
                        </a:spcBef>
                        <a:spcAft>
                          <a:spcPts val="0"/>
                        </a:spcAft>
                      </a:pPr>
                      <a:r>
                        <a:rPr lang="tr-TR" sz="1400">
                          <a:effectLst/>
                        </a:rPr>
                        <a:t>Sektör Bazında Çalışanlara Yapılan Ödemeler (Yıllık, TL)</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ctr">
                        <a:lnSpc>
                          <a:spcPct val="107000"/>
                        </a:lnSpc>
                        <a:spcBef>
                          <a:spcPts val="0"/>
                        </a:spcBef>
                        <a:spcAft>
                          <a:spcPts val="0"/>
                        </a:spcAft>
                      </a:pPr>
                      <a:r>
                        <a:rPr lang="tr-TR" sz="1400">
                          <a:effectLst/>
                        </a:rPr>
                        <a:t>Kişi Başı Yapılan Ödeme (Aylık, TL)*</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ctr">
                        <a:lnSpc>
                          <a:spcPct val="107000"/>
                        </a:lnSpc>
                        <a:spcBef>
                          <a:spcPts val="0"/>
                        </a:spcBef>
                        <a:spcAft>
                          <a:spcPts val="0"/>
                        </a:spcAft>
                      </a:pPr>
                      <a:r>
                        <a:rPr lang="tr-TR" sz="1400">
                          <a:effectLst/>
                        </a:rPr>
                        <a:t>Sektördeki Çalışan Sayısı (Kişi)</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ctr">
                        <a:lnSpc>
                          <a:spcPct val="107000"/>
                        </a:lnSpc>
                        <a:spcBef>
                          <a:spcPts val="0"/>
                        </a:spcBef>
                        <a:spcAft>
                          <a:spcPts val="0"/>
                        </a:spcAft>
                      </a:pPr>
                      <a:r>
                        <a:rPr lang="tr-TR" sz="1400">
                          <a:effectLst/>
                        </a:rPr>
                        <a:t>İstihdam Payı</a:t>
                      </a:r>
                      <a:endParaRPr lang="tr-TR" sz="1200">
                        <a:effectLst/>
                      </a:endParaRPr>
                    </a:p>
                    <a:p>
                      <a:pPr marL="0" marR="0" algn="ctr">
                        <a:lnSpc>
                          <a:spcPct val="107000"/>
                        </a:lnSpc>
                        <a:spcBef>
                          <a:spcPts val="0"/>
                        </a:spcBef>
                        <a:spcAft>
                          <a:spcPts val="0"/>
                        </a:spcAft>
                      </a:pPr>
                      <a:r>
                        <a:rPr lang="tr-TR" sz="1400">
                          <a:effectLst/>
                        </a:rPr>
                        <a:t>(%)</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r>
              <a:tr h="214110">
                <a:tc>
                  <a:txBody>
                    <a:bodyPr/>
                    <a:lstStyle/>
                    <a:p>
                      <a:pPr marL="0" marR="0" algn="ctr">
                        <a:lnSpc>
                          <a:spcPct val="107000"/>
                        </a:lnSpc>
                        <a:spcBef>
                          <a:spcPts val="0"/>
                        </a:spcBef>
                        <a:spcAft>
                          <a:spcPts val="0"/>
                        </a:spcAft>
                      </a:pPr>
                      <a:r>
                        <a:rPr lang="tr-TR" sz="1400">
                          <a:effectLst/>
                        </a:rPr>
                        <a:t>1</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nSpc>
                          <a:spcPct val="107000"/>
                        </a:lnSpc>
                        <a:spcBef>
                          <a:spcPts val="0"/>
                        </a:spcBef>
                        <a:spcAft>
                          <a:spcPts val="0"/>
                        </a:spcAft>
                      </a:pPr>
                      <a:r>
                        <a:rPr lang="tr-TR" sz="1400">
                          <a:effectLst/>
                        </a:rPr>
                        <a:t>Toptan ve Perakende Ticaret</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550.156.195</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dirty="0">
                          <a:effectLst/>
                        </a:rPr>
                        <a:t>1.274</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35.994</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26,00%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r>
              <a:tr h="214110">
                <a:tc>
                  <a:txBody>
                    <a:bodyPr/>
                    <a:lstStyle/>
                    <a:p>
                      <a:pPr marL="0" marR="0" algn="ctr">
                        <a:lnSpc>
                          <a:spcPct val="107000"/>
                        </a:lnSpc>
                        <a:spcBef>
                          <a:spcPts val="0"/>
                        </a:spcBef>
                        <a:spcAft>
                          <a:spcPts val="0"/>
                        </a:spcAft>
                      </a:pPr>
                      <a:r>
                        <a:rPr lang="tr-TR" sz="1400">
                          <a:effectLst/>
                        </a:rPr>
                        <a:t>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nSpc>
                          <a:spcPct val="107000"/>
                        </a:lnSpc>
                        <a:spcBef>
                          <a:spcPts val="0"/>
                        </a:spcBef>
                        <a:spcAft>
                          <a:spcPts val="0"/>
                        </a:spcAft>
                      </a:pPr>
                      <a:r>
                        <a:rPr lang="tr-TR" sz="1400">
                          <a:effectLst/>
                        </a:rPr>
                        <a:t>İmalat Sanayi</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999.813.239</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2.966</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28.094</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20,29%</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r>
              <a:tr h="214110">
                <a:tc>
                  <a:txBody>
                    <a:bodyPr/>
                    <a:lstStyle/>
                    <a:p>
                      <a:pPr marL="0" marR="0" algn="ctr">
                        <a:lnSpc>
                          <a:spcPct val="107000"/>
                        </a:lnSpc>
                        <a:spcBef>
                          <a:spcPts val="0"/>
                        </a:spcBef>
                        <a:spcAft>
                          <a:spcPts val="0"/>
                        </a:spcAft>
                      </a:pPr>
                      <a:r>
                        <a:rPr lang="tr-TR" sz="1400">
                          <a:effectLst/>
                        </a:rPr>
                        <a:t>3</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nSpc>
                          <a:spcPct val="107000"/>
                        </a:lnSpc>
                        <a:spcBef>
                          <a:spcPts val="0"/>
                        </a:spcBef>
                        <a:spcAft>
                          <a:spcPts val="0"/>
                        </a:spcAft>
                      </a:pPr>
                      <a:r>
                        <a:rPr lang="tr-TR" sz="1400">
                          <a:effectLst/>
                        </a:rPr>
                        <a:t>İnşaat</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229.418.249</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1.000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19.122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13,81%</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r>
              <a:tr h="214110">
                <a:tc>
                  <a:txBody>
                    <a:bodyPr/>
                    <a:lstStyle/>
                    <a:p>
                      <a:pPr marL="0" marR="0" algn="ctr">
                        <a:lnSpc>
                          <a:spcPct val="107000"/>
                        </a:lnSpc>
                        <a:spcBef>
                          <a:spcPts val="0"/>
                        </a:spcBef>
                        <a:spcAft>
                          <a:spcPts val="0"/>
                        </a:spcAft>
                      </a:pPr>
                      <a:r>
                        <a:rPr lang="tr-TR" sz="1400">
                          <a:effectLst/>
                        </a:rPr>
                        <a:t>4</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nSpc>
                          <a:spcPct val="107000"/>
                        </a:lnSpc>
                        <a:spcBef>
                          <a:spcPts val="0"/>
                        </a:spcBef>
                        <a:spcAft>
                          <a:spcPts val="0"/>
                        </a:spcAft>
                      </a:pPr>
                      <a:r>
                        <a:rPr lang="tr-TR" sz="1400">
                          <a:effectLst/>
                        </a:rPr>
                        <a:t>Ulaştırma-Depolama</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201.124.000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1.140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14.708</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10,62%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r>
              <a:tr h="244723">
                <a:tc>
                  <a:txBody>
                    <a:bodyPr/>
                    <a:lstStyle/>
                    <a:p>
                      <a:pPr marL="0" marR="0" algn="ctr">
                        <a:lnSpc>
                          <a:spcPct val="107000"/>
                        </a:lnSpc>
                        <a:spcBef>
                          <a:spcPts val="0"/>
                        </a:spcBef>
                        <a:spcAft>
                          <a:spcPts val="0"/>
                        </a:spcAft>
                      </a:pPr>
                      <a:r>
                        <a:rPr lang="tr-TR" sz="1600" b="1" dirty="0">
                          <a:solidFill>
                            <a:srgbClr val="FF0000"/>
                          </a:solidFill>
                          <a:effectLst/>
                        </a:rPr>
                        <a:t>5</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nSpc>
                          <a:spcPct val="107000"/>
                        </a:lnSpc>
                        <a:spcBef>
                          <a:spcPts val="0"/>
                        </a:spcBef>
                        <a:spcAft>
                          <a:spcPts val="0"/>
                        </a:spcAft>
                      </a:pPr>
                      <a:r>
                        <a:rPr lang="tr-TR" sz="1600" b="1" dirty="0">
                          <a:solidFill>
                            <a:srgbClr val="FF0000"/>
                          </a:solidFill>
                          <a:effectLst/>
                        </a:rPr>
                        <a:t>Konaklama-Yiyecek</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600" b="1" dirty="0">
                          <a:solidFill>
                            <a:srgbClr val="FF0000"/>
                          </a:solidFill>
                          <a:effectLst/>
                        </a:rPr>
                        <a:t>181.828.613</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600" b="1" dirty="0">
                          <a:solidFill>
                            <a:srgbClr val="FF0000"/>
                          </a:solidFill>
                          <a:effectLst/>
                        </a:rPr>
                        <a:t>1.046</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600" b="1" dirty="0">
                          <a:solidFill>
                            <a:srgbClr val="FF0000"/>
                          </a:solidFill>
                          <a:effectLst/>
                        </a:rPr>
                        <a:t>14.488</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600" b="1" dirty="0">
                          <a:solidFill>
                            <a:srgbClr val="FF0000"/>
                          </a:solidFill>
                          <a:effectLst/>
                        </a:rPr>
                        <a:t>10,47%</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r>
              <a:tr h="214110">
                <a:tc>
                  <a:txBody>
                    <a:bodyPr/>
                    <a:lstStyle/>
                    <a:p>
                      <a:pPr marL="0" marR="0" algn="ctr">
                        <a:lnSpc>
                          <a:spcPct val="107000"/>
                        </a:lnSpc>
                        <a:spcBef>
                          <a:spcPts val="0"/>
                        </a:spcBef>
                        <a:spcAft>
                          <a:spcPts val="0"/>
                        </a:spcAft>
                      </a:pPr>
                      <a:r>
                        <a:rPr lang="tr-TR" sz="1400">
                          <a:effectLst/>
                        </a:rPr>
                        <a:t>6</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nSpc>
                          <a:spcPct val="107000"/>
                        </a:lnSpc>
                        <a:spcBef>
                          <a:spcPts val="0"/>
                        </a:spcBef>
                        <a:spcAft>
                          <a:spcPts val="0"/>
                        </a:spcAft>
                      </a:pPr>
                      <a:r>
                        <a:rPr lang="tr-TR" sz="1400">
                          <a:effectLst/>
                        </a:rPr>
                        <a:t>Taşkömürü Madenciliği</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584.068.264</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3.750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12.980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9,38%</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r>
              <a:tr h="214110">
                <a:tc>
                  <a:txBody>
                    <a:bodyPr/>
                    <a:lstStyle/>
                    <a:p>
                      <a:pPr marL="0" marR="0" algn="ctr">
                        <a:lnSpc>
                          <a:spcPct val="107000"/>
                        </a:lnSpc>
                        <a:spcBef>
                          <a:spcPts val="0"/>
                        </a:spcBef>
                        <a:spcAft>
                          <a:spcPts val="0"/>
                        </a:spcAft>
                      </a:pPr>
                      <a:r>
                        <a:rPr lang="tr-TR" sz="1400">
                          <a:effectLst/>
                        </a:rPr>
                        <a:t>7</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nSpc>
                          <a:spcPct val="107000"/>
                        </a:lnSpc>
                        <a:spcBef>
                          <a:spcPts val="0"/>
                        </a:spcBef>
                        <a:spcAft>
                          <a:spcPts val="0"/>
                        </a:spcAft>
                      </a:pPr>
                      <a:r>
                        <a:rPr lang="tr-TR" sz="1400">
                          <a:effectLst/>
                        </a:rPr>
                        <a:t>Eğitim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43.684.173</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1.429</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2.547</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1,84%</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r>
              <a:tr h="214110">
                <a:tc>
                  <a:txBody>
                    <a:bodyPr/>
                    <a:lstStyle/>
                    <a:p>
                      <a:pPr marL="0" marR="0" algn="ctr">
                        <a:lnSpc>
                          <a:spcPct val="107000"/>
                        </a:lnSpc>
                        <a:spcBef>
                          <a:spcPts val="0"/>
                        </a:spcBef>
                        <a:spcAft>
                          <a:spcPts val="0"/>
                        </a:spcAft>
                      </a:pPr>
                      <a:r>
                        <a:rPr lang="tr-TR" sz="1400">
                          <a:effectLst/>
                        </a:rPr>
                        <a:t>8</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nSpc>
                          <a:spcPct val="107000"/>
                        </a:lnSpc>
                        <a:spcBef>
                          <a:spcPts val="0"/>
                        </a:spcBef>
                        <a:spcAft>
                          <a:spcPts val="0"/>
                        </a:spcAft>
                      </a:pPr>
                      <a:r>
                        <a:rPr lang="tr-TR" sz="1400">
                          <a:effectLst/>
                        </a:rPr>
                        <a:t>Diğer Hizmetler</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27.824.972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1.070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2.167</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1,57%</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r>
              <a:tr h="214110">
                <a:tc>
                  <a:txBody>
                    <a:bodyPr/>
                    <a:lstStyle/>
                    <a:p>
                      <a:pPr marL="0" marR="0" algn="ctr">
                        <a:lnSpc>
                          <a:spcPct val="107000"/>
                        </a:lnSpc>
                        <a:spcBef>
                          <a:spcPts val="0"/>
                        </a:spcBef>
                        <a:spcAft>
                          <a:spcPts val="0"/>
                        </a:spcAft>
                      </a:pPr>
                      <a:r>
                        <a:rPr lang="tr-TR" sz="1400">
                          <a:effectLst/>
                        </a:rPr>
                        <a:t>9</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nSpc>
                          <a:spcPct val="107000"/>
                        </a:lnSpc>
                        <a:spcBef>
                          <a:spcPts val="0"/>
                        </a:spcBef>
                        <a:spcAft>
                          <a:spcPts val="0"/>
                        </a:spcAft>
                      </a:pPr>
                      <a:r>
                        <a:rPr lang="tr-TR" sz="1400">
                          <a:effectLst/>
                        </a:rPr>
                        <a:t>Mesleki-Teknik Faaliyetler</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28.796.376</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1.192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2.013</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dirty="0">
                          <a:effectLst/>
                        </a:rPr>
                        <a:t>1,45%</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r>
              <a:tr h="214110">
                <a:tc>
                  <a:txBody>
                    <a:bodyPr/>
                    <a:lstStyle/>
                    <a:p>
                      <a:pPr marL="0" marR="0" algn="ctr">
                        <a:lnSpc>
                          <a:spcPct val="107000"/>
                        </a:lnSpc>
                        <a:spcBef>
                          <a:spcPts val="0"/>
                        </a:spcBef>
                        <a:spcAft>
                          <a:spcPts val="0"/>
                        </a:spcAft>
                      </a:pPr>
                      <a:r>
                        <a:rPr lang="tr-TR" sz="1400">
                          <a:effectLst/>
                        </a:rPr>
                        <a:t>10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nSpc>
                          <a:spcPct val="107000"/>
                        </a:lnSpc>
                        <a:spcBef>
                          <a:spcPts val="0"/>
                        </a:spcBef>
                        <a:spcAft>
                          <a:spcPts val="0"/>
                        </a:spcAft>
                      </a:pPr>
                      <a:r>
                        <a:rPr lang="tr-TR" sz="1400" dirty="0">
                          <a:effectLst/>
                        </a:rPr>
                        <a:t>İdare ve Destek Hizmetleri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dirty="0">
                          <a:effectLst/>
                        </a:rPr>
                        <a:t>29.170.066</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1.226</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1.983</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1,43%</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r>
              <a:tr h="214110">
                <a:tc>
                  <a:txBody>
                    <a:bodyPr/>
                    <a:lstStyle/>
                    <a:p>
                      <a:pPr marL="0" marR="0" algn="ctr">
                        <a:lnSpc>
                          <a:spcPct val="107000"/>
                        </a:lnSpc>
                        <a:spcBef>
                          <a:spcPts val="0"/>
                        </a:spcBef>
                        <a:spcAft>
                          <a:spcPts val="0"/>
                        </a:spcAft>
                      </a:pPr>
                      <a:r>
                        <a:rPr lang="tr-TR" sz="1400">
                          <a:effectLst/>
                        </a:rPr>
                        <a:t>11</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nSpc>
                          <a:spcPct val="107000"/>
                        </a:lnSpc>
                        <a:spcBef>
                          <a:spcPts val="0"/>
                        </a:spcBef>
                        <a:spcAft>
                          <a:spcPts val="0"/>
                        </a:spcAft>
                      </a:pPr>
                      <a:r>
                        <a:rPr lang="tr-TR" sz="1400">
                          <a:effectLst/>
                        </a:rPr>
                        <a:t>Sağlık-Sosyal Hizmetler</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38.419.255</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1.953</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1.639</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1,18%</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r>
              <a:tr h="214110">
                <a:tc>
                  <a:txBody>
                    <a:bodyPr/>
                    <a:lstStyle/>
                    <a:p>
                      <a:pPr marL="0" marR="0" algn="ctr">
                        <a:lnSpc>
                          <a:spcPct val="107000"/>
                        </a:lnSpc>
                        <a:spcBef>
                          <a:spcPts val="0"/>
                        </a:spcBef>
                        <a:spcAft>
                          <a:spcPts val="0"/>
                        </a:spcAft>
                      </a:pPr>
                      <a:r>
                        <a:rPr lang="tr-TR" sz="1400">
                          <a:effectLst/>
                        </a:rPr>
                        <a:t>12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nSpc>
                          <a:spcPct val="107000"/>
                        </a:lnSpc>
                        <a:spcBef>
                          <a:spcPts val="0"/>
                        </a:spcBef>
                        <a:spcAft>
                          <a:spcPts val="0"/>
                        </a:spcAft>
                      </a:pPr>
                      <a:r>
                        <a:rPr lang="tr-TR" sz="1400">
                          <a:effectLst/>
                        </a:rPr>
                        <a:t>Elektrik-Gaz-İklimlendirme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56.981.664</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4.401</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1.079</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0,78%</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r>
              <a:tr h="214110">
                <a:tc>
                  <a:txBody>
                    <a:bodyPr/>
                    <a:lstStyle/>
                    <a:p>
                      <a:pPr marL="0" marR="0" algn="ctr">
                        <a:lnSpc>
                          <a:spcPct val="107000"/>
                        </a:lnSpc>
                        <a:spcBef>
                          <a:spcPts val="0"/>
                        </a:spcBef>
                        <a:spcAft>
                          <a:spcPts val="0"/>
                        </a:spcAft>
                      </a:pPr>
                      <a:r>
                        <a:rPr lang="tr-TR" sz="1400">
                          <a:effectLst/>
                        </a:rPr>
                        <a:t>13</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nSpc>
                          <a:spcPct val="107000"/>
                        </a:lnSpc>
                        <a:spcBef>
                          <a:spcPts val="0"/>
                        </a:spcBef>
                        <a:spcAft>
                          <a:spcPts val="0"/>
                        </a:spcAft>
                      </a:pPr>
                      <a:r>
                        <a:rPr lang="tr-TR" sz="1400">
                          <a:effectLst/>
                        </a:rPr>
                        <a:t>Bilgi ve İletişim</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7.623.408</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1.344</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473</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0,34%</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r>
              <a:tr h="214110">
                <a:tc>
                  <a:txBody>
                    <a:bodyPr/>
                    <a:lstStyle/>
                    <a:p>
                      <a:pPr marL="0" marR="0" algn="ctr">
                        <a:lnSpc>
                          <a:spcPct val="107000"/>
                        </a:lnSpc>
                        <a:spcBef>
                          <a:spcPts val="0"/>
                        </a:spcBef>
                        <a:spcAft>
                          <a:spcPts val="0"/>
                        </a:spcAft>
                      </a:pPr>
                      <a:r>
                        <a:rPr lang="tr-TR" sz="1400">
                          <a:effectLst/>
                        </a:rPr>
                        <a:t>14</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nSpc>
                          <a:spcPct val="107000"/>
                        </a:lnSpc>
                        <a:spcBef>
                          <a:spcPts val="0"/>
                        </a:spcBef>
                        <a:spcAft>
                          <a:spcPts val="0"/>
                        </a:spcAft>
                      </a:pPr>
                      <a:r>
                        <a:rPr lang="tr-TR" sz="1400">
                          <a:effectLst/>
                        </a:rPr>
                        <a:t>Diğer Madencilik</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6.673.254</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1.247</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446</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0,32%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r>
              <a:tr h="214110">
                <a:tc>
                  <a:txBody>
                    <a:bodyPr/>
                    <a:lstStyle/>
                    <a:p>
                      <a:pPr marL="0" marR="0" algn="ctr">
                        <a:lnSpc>
                          <a:spcPct val="107000"/>
                        </a:lnSpc>
                        <a:spcBef>
                          <a:spcPts val="0"/>
                        </a:spcBef>
                        <a:spcAft>
                          <a:spcPts val="0"/>
                        </a:spcAft>
                      </a:pPr>
                      <a:r>
                        <a:rPr lang="tr-TR" sz="1400">
                          <a:effectLst/>
                        </a:rPr>
                        <a:t>15</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nSpc>
                          <a:spcPct val="107000"/>
                        </a:lnSpc>
                        <a:spcBef>
                          <a:spcPts val="0"/>
                        </a:spcBef>
                        <a:spcAft>
                          <a:spcPts val="0"/>
                        </a:spcAft>
                      </a:pPr>
                      <a:r>
                        <a:rPr lang="tr-TR" sz="1400">
                          <a:effectLst/>
                        </a:rPr>
                        <a:t>Finans-Sigorta</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4.127.856</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1.072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321</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0,23%</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r>
              <a:tr h="214110">
                <a:tc>
                  <a:txBody>
                    <a:bodyPr/>
                    <a:lstStyle/>
                    <a:p>
                      <a:pPr marL="0" marR="0" algn="ctr">
                        <a:lnSpc>
                          <a:spcPct val="107000"/>
                        </a:lnSpc>
                        <a:spcBef>
                          <a:spcPts val="0"/>
                        </a:spcBef>
                        <a:spcAft>
                          <a:spcPts val="0"/>
                        </a:spcAft>
                      </a:pPr>
                      <a:r>
                        <a:rPr lang="tr-TR" sz="1400">
                          <a:effectLst/>
                        </a:rPr>
                        <a:t>16</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nSpc>
                          <a:spcPct val="107000"/>
                        </a:lnSpc>
                        <a:spcBef>
                          <a:spcPts val="0"/>
                        </a:spcBef>
                        <a:spcAft>
                          <a:spcPts val="0"/>
                        </a:spcAft>
                      </a:pPr>
                      <a:r>
                        <a:rPr lang="tr-TR" sz="1400">
                          <a:effectLst/>
                        </a:rPr>
                        <a:t>Kültür-Sanat-Spor</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2.025.608</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1.053</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160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0,12%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r>
              <a:tr h="214110">
                <a:tc>
                  <a:txBody>
                    <a:bodyPr/>
                    <a:lstStyle/>
                    <a:p>
                      <a:pPr marL="0" marR="0" algn="ctr">
                        <a:lnSpc>
                          <a:spcPct val="107000"/>
                        </a:lnSpc>
                        <a:spcBef>
                          <a:spcPts val="0"/>
                        </a:spcBef>
                        <a:spcAft>
                          <a:spcPts val="0"/>
                        </a:spcAft>
                      </a:pPr>
                      <a:r>
                        <a:rPr lang="tr-TR" sz="1400">
                          <a:effectLst/>
                        </a:rPr>
                        <a:t>17</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nSpc>
                          <a:spcPct val="107000"/>
                        </a:lnSpc>
                        <a:spcBef>
                          <a:spcPts val="0"/>
                        </a:spcBef>
                        <a:spcAft>
                          <a:spcPts val="0"/>
                        </a:spcAft>
                      </a:pPr>
                      <a:r>
                        <a:rPr lang="tr-TR" sz="1400">
                          <a:effectLst/>
                        </a:rPr>
                        <a:t>Tarım-Ormancılık-Balıkçılık</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1.295.261</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858</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126</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0,09%</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r>
              <a:tr h="214110">
                <a:tc>
                  <a:txBody>
                    <a:bodyPr/>
                    <a:lstStyle/>
                    <a:p>
                      <a:pPr marL="0" marR="0" algn="ctr">
                        <a:lnSpc>
                          <a:spcPct val="107000"/>
                        </a:lnSpc>
                        <a:spcBef>
                          <a:spcPts val="0"/>
                        </a:spcBef>
                        <a:spcAft>
                          <a:spcPts val="0"/>
                        </a:spcAft>
                      </a:pPr>
                      <a:r>
                        <a:rPr lang="tr-TR" sz="1400">
                          <a:effectLst/>
                        </a:rPr>
                        <a:t>18</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nSpc>
                          <a:spcPct val="107000"/>
                        </a:lnSpc>
                        <a:spcBef>
                          <a:spcPts val="0"/>
                        </a:spcBef>
                        <a:spcAft>
                          <a:spcPts val="0"/>
                        </a:spcAft>
                      </a:pPr>
                      <a:r>
                        <a:rPr lang="tr-TR" sz="1400">
                          <a:effectLst/>
                        </a:rPr>
                        <a:t>Su-Kanalizasyon-Atık Yönetimi</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935.943</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1.164</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67</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0,05%</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r>
              <a:tr h="214110">
                <a:tc>
                  <a:txBody>
                    <a:bodyPr/>
                    <a:lstStyle/>
                    <a:p>
                      <a:pPr marL="0" marR="0" algn="ctr">
                        <a:lnSpc>
                          <a:spcPct val="107000"/>
                        </a:lnSpc>
                        <a:spcBef>
                          <a:spcPts val="0"/>
                        </a:spcBef>
                        <a:spcAft>
                          <a:spcPts val="0"/>
                        </a:spcAft>
                      </a:pPr>
                      <a:r>
                        <a:rPr lang="tr-TR" sz="1400">
                          <a:effectLst/>
                        </a:rPr>
                        <a:t>19</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nSpc>
                          <a:spcPct val="107000"/>
                        </a:lnSpc>
                        <a:spcBef>
                          <a:spcPts val="0"/>
                        </a:spcBef>
                        <a:spcAft>
                          <a:spcPts val="0"/>
                        </a:spcAft>
                      </a:pPr>
                      <a:r>
                        <a:rPr lang="tr-TR" sz="1400">
                          <a:effectLst/>
                        </a:rPr>
                        <a:t>Gayrimenkul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443.435</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1.133</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33</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0,02%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r>
              <a:tr h="214110">
                <a:tc>
                  <a:txBody>
                    <a:bodyPr/>
                    <a:lstStyle/>
                    <a:p>
                      <a:pPr marL="0" marR="0">
                        <a:lnSpc>
                          <a:spcPct val="107000"/>
                        </a:lnSpc>
                        <a:spcBef>
                          <a:spcPts val="0"/>
                        </a:spcBef>
                        <a:spcAft>
                          <a:spcPts val="0"/>
                        </a:spcAft>
                      </a:pPr>
                      <a:r>
                        <a:rPr lang="tr-TR" sz="14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tc>
                <a:tc>
                  <a:txBody>
                    <a:bodyPr/>
                    <a:lstStyle/>
                    <a:p>
                      <a:pPr marL="0" marR="0">
                        <a:lnSpc>
                          <a:spcPct val="107000"/>
                        </a:lnSpc>
                        <a:spcBef>
                          <a:spcPts val="0"/>
                        </a:spcBef>
                        <a:spcAft>
                          <a:spcPts val="0"/>
                        </a:spcAft>
                      </a:pPr>
                      <a:r>
                        <a:rPr lang="tr-TR" sz="1400">
                          <a:effectLst/>
                        </a:rPr>
                        <a:t> TOPLAM</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2.994.409.831</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 1.802**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138.440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c>
                  <a:txBody>
                    <a:bodyPr/>
                    <a:lstStyle/>
                    <a:p>
                      <a:pPr marL="0" marR="0" algn="r">
                        <a:lnSpc>
                          <a:spcPct val="107000"/>
                        </a:lnSpc>
                        <a:spcBef>
                          <a:spcPts val="0"/>
                        </a:spcBef>
                        <a:spcAft>
                          <a:spcPts val="0"/>
                        </a:spcAft>
                      </a:pPr>
                      <a:r>
                        <a:rPr lang="tr-TR" sz="1400">
                          <a:effectLst/>
                        </a:rPr>
                        <a:t>100,00%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nchor="ctr"/>
                </a:tc>
              </a:tr>
              <a:tr h="428220">
                <a:tc gridSpan="6">
                  <a:txBody>
                    <a:bodyPr/>
                    <a:lstStyle/>
                    <a:p>
                      <a:pPr marL="0" marR="0">
                        <a:lnSpc>
                          <a:spcPct val="107000"/>
                        </a:lnSpc>
                        <a:spcBef>
                          <a:spcPts val="0"/>
                        </a:spcBef>
                        <a:spcAft>
                          <a:spcPts val="0"/>
                        </a:spcAft>
                      </a:pPr>
                      <a:r>
                        <a:rPr lang="tr-TR" sz="1400" dirty="0">
                          <a:effectLst/>
                        </a:rPr>
                        <a:t>* Net ödeme</a:t>
                      </a:r>
                      <a:endParaRPr lang="tr-TR" sz="1200" dirty="0">
                        <a:effectLst/>
                      </a:endParaRPr>
                    </a:p>
                    <a:p>
                      <a:pPr marL="0" marR="0">
                        <a:lnSpc>
                          <a:spcPct val="107000"/>
                        </a:lnSpc>
                        <a:spcBef>
                          <a:spcPts val="0"/>
                        </a:spcBef>
                        <a:spcAft>
                          <a:spcPts val="0"/>
                        </a:spcAft>
                      </a:pPr>
                      <a:r>
                        <a:rPr lang="tr-TR" sz="1400" dirty="0">
                          <a:effectLst/>
                        </a:rPr>
                        <a:t>** Sektörlerin çalışanlara yaptığı ortalama ödeme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654" marR="21654"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extLst>
      <p:ext uri="{BB962C8B-B14F-4D97-AF65-F5344CB8AC3E}">
        <p14:creationId xmlns:p14="http://schemas.microsoft.com/office/powerpoint/2010/main" val="35667192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sz="2400"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177364765"/>
              </p:ext>
            </p:extLst>
          </p:nvPr>
        </p:nvGraphicFramePr>
        <p:xfrm>
          <a:off x="0" y="218942"/>
          <a:ext cx="12028869" cy="6525417"/>
        </p:xfrm>
        <a:graphic>
          <a:graphicData uri="http://schemas.openxmlformats.org/drawingml/2006/table">
            <a:tbl>
              <a:tblPr firstRow="1" firstCol="1" bandRow="1">
                <a:tableStyleId>{5C22544A-7EE6-4342-B048-85BDC9FD1C3A}</a:tableStyleId>
              </a:tblPr>
              <a:tblGrid>
                <a:gridCol w="1631115"/>
                <a:gridCol w="2160385"/>
                <a:gridCol w="1720130"/>
                <a:gridCol w="1799517"/>
                <a:gridCol w="1799517"/>
                <a:gridCol w="1092222"/>
                <a:gridCol w="1017642"/>
                <a:gridCol w="808341"/>
              </a:tblGrid>
              <a:tr h="175091">
                <a:tc rowSpan="2">
                  <a:txBody>
                    <a:bodyPr/>
                    <a:lstStyle/>
                    <a:p>
                      <a:pPr marL="0" marR="0" algn="ctr">
                        <a:lnSpc>
                          <a:spcPct val="107000"/>
                        </a:lnSpc>
                        <a:spcBef>
                          <a:spcPts val="0"/>
                        </a:spcBef>
                        <a:spcAft>
                          <a:spcPts val="0"/>
                        </a:spcAft>
                      </a:pPr>
                      <a:r>
                        <a:rPr lang="tr-TR" sz="1050" dirty="0">
                          <a:effectLst/>
                        </a:rPr>
                        <a:t>Sıra</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rowSpan="2">
                  <a:txBody>
                    <a:bodyPr/>
                    <a:lstStyle/>
                    <a:p>
                      <a:pPr marL="0" marR="0" algn="ctr">
                        <a:lnSpc>
                          <a:spcPct val="107000"/>
                        </a:lnSpc>
                        <a:spcBef>
                          <a:spcPts val="0"/>
                        </a:spcBef>
                        <a:spcAft>
                          <a:spcPts val="0"/>
                        </a:spcAft>
                      </a:pPr>
                      <a:r>
                        <a:rPr lang="tr-TR" sz="1050">
                          <a:effectLst/>
                        </a:rPr>
                        <a:t>Sektör</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gridSpan="5">
                  <a:txBody>
                    <a:bodyPr/>
                    <a:lstStyle/>
                    <a:p>
                      <a:pPr marL="0" marR="0" algn="ctr">
                        <a:lnSpc>
                          <a:spcPct val="107000"/>
                        </a:lnSpc>
                        <a:spcBef>
                          <a:spcPts val="0"/>
                        </a:spcBef>
                        <a:spcAft>
                          <a:spcPts val="0"/>
                        </a:spcAft>
                      </a:pPr>
                      <a:r>
                        <a:rPr lang="tr-TR" sz="1050">
                          <a:effectLst/>
                        </a:rPr>
                        <a:t>Ana Faaliyet Gelirlerinin Dağılımı (%)</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marL="0" marR="0" algn="ctr">
                        <a:lnSpc>
                          <a:spcPct val="107000"/>
                        </a:lnSpc>
                        <a:spcBef>
                          <a:spcPts val="0"/>
                        </a:spcBef>
                        <a:spcAft>
                          <a:spcPts val="0"/>
                        </a:spcAft>
                      </a:pPr>
                      <a:r>
                        <a:rPr lang="tr-TR" sz="1050">
                          <a:effectLst/>
                        </a:rPr>
                        <a:t>Toplam Ana Faaliyet Gelirleri</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r>
              <a:tr h="553963">
                <a:tc vMerge="1">
                  <a:txBody>
                    <a:bodyPr/>
                    <a:lstStyle/>
                    <a:p>
                      <a:endParaRPr lang="tr-TR"/>
                    </a:p>
                  </a:txBody>
                  <a:tcPr/>
                </a:tc>
                <a:tc vMerge="1">
                  <a:txBody>
                    <a:bodyPr/>
                    <a:lstStyle/>
                    <a:p>
                      <a:endParaRPr lang="tr-TR"/>
                    </a:p>
                  </a:txBody>
                  <a:tcPr/>
                </a:tc>
                <a:tc>
                  <a:txBody>
                    <a:bodyPr/>
                    <a:lstStyle/>
                    <a:p>
                      <a:pPr marL="0" marR="0" algn="ctr">
                        <a:lnSpc>
                          <a:spcPct val="107000"/>
                        </a:lnSpc>
                        <a:spcBef>
                          <a:spcPts val="0"/>
                        </a:spcBef>
                        <a:spcAft>
                          <a:spcPts val="0"/>
                        </a:spcAft>
                      </a:pPr>
                      <a:r>
                        <a:rPr lang="tr-TR" sz="1050">
                          <a:effectLst/>
                        </a:rPr>
                        <a:t>Zonguldak Firmalarına Satışlar</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ctr">
                        <a:lnSpc>
                          <a:spcPct val="107000"/>
                        </a:lnSpc>
                        <a:spcBef>
                          <a:spcPts val="0"/>
                        </a:spcBef>
                        <a:spcAft>
                          <a:spcPts val="0"/>
                        </a:spcAft>
                      </a:pPr>
                      <a:r>
                        <a:rPr lang="tr-TR" sz="1050" dirty="0">
                          <a:effectLst/>
                        </a:rPr>
                        <a:t>Zonguldak </a:t>
                      </a:r>
                      <a:r>
                        <a:rPr lang="tr-TR" sz="1050" dirty="0" err="1">
                          <a:effectLst/>
                        </a:rPr>
                        <a:t>Hanehalkına</a:t>
                      </a:r>
                      <a:r>
                        <a:rPr lang="tr-TR" sz="1050" dirty="0">
                          <a:effectLst/>
                        </a:rPr>
                        <a:t> Satışlar</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ctr">
                        <a:lnSpc>
                          <a:spcPct val="107000"/>
                        </a:lnSpc>
                        <a:spcBef>
                          <a:spcPts val="0"/>
                        </a:spcBef>
                        <a:spcAft>
                          <a:spcPts val="0"/>
                        </a:spcAft>
                      </a:pPr>
                      <a:r>
                        <a:rPr lang="tr-TR" sz="1050">
                          <a:effectLst/>
                        </a:rPr>
                        <a:t>Devlet Kurumlarına Satışlar</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ctr">
                        <a:lnSpc>
                          <a:spcPct val="107000"/>
                        </a:lnSpc>
                        <a:spcBef>
                          <a:spcPts val="0"/>
                        </a:spcBef>
                        <a:spcAft>
                          <a:spcPts val="0"/>
                        </a:spcAft>
                      </a:pPr>
                      <a:r>
                        <a:rPr lang="tr-TR" sz="1050">
                          <a:effectLst/>
                        </a:rPr>
                        <a:t>İhracat</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ctr">
                        <a:lnSpc>
                          <a:spcPct val="107000"/>
                        </a:lnSpc>
                        <a:spcBef>
                          <a:spcPts val="0"/>
                        </a:spcBef>
                        <a:spcAft>
                          <a:spcPts val="0"/>
                        </a:spcAft>
                      </a:pPr>
                      <a:r>
                        <a:rPr lang="tr-TR" sz="1050">
                          <a:effectLst/>
                        </a:rPr>
                        <a:t>Fason Üretim Geliri</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vMerge="1">
                  <a:txBody>
                    <a:bodyPr/>
                    <a:lstStyle/>
                    <a:p>
                      <a:endParaRPr lang="tr-TR"/>
                    </a:p>
                  </a:txBody>
                  <a:tcPr/>
                </a:tc>
              </a:tr>
              <a:tr h="359817">
                <a:tc>
                  <a:txBody>
                    <a:bodyPr/>
                    <a:lstStyle/>
                    <a:p>
                      <a:pPr marL="0" marR="0" algn="ctr">
                        <a:lnSpc>
                          <a:spcPct val="107000"/>
                        </a:lnSpc>
                        <a:spcBef>
                          <a:spcPts val="0"/>
                        </a:spcBef>
                        <a:spcAft>
                          <a:spcPts val="0"/>
                        </a:spcAft>
                      </a:pPr>
                      <a:r>
                        <a:rPr lang="tr-TR" sz="1050">
                          <a:effectLst/>
                        </a:rPr>
                        <a:t>1</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nSpc>
                          <a:spcPct val="107000"/>
                        </a:lnSpc>
                        <a:spcBef>
                          <a:spcPts val="0"/>
                        </a:spcBef>
                        <a:spcAft>
                          <a:spcPts val="0"/>
                        </a:spcAft>
                      </a:pPr>
                      <a:r>
                        <a:rPr lang="tr-TR" sz="1050">
                          <a:effectLst/>
                        </a:rPr>
                        <a:t>Toptan ve Perakende Ticaret</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37,14%</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36,22%</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0,97%</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25,33%</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0,34%</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21.905.873.220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r>
              <a:tr h="359817">
                <a:tc>
                  <a:txBody>
                    <a:bodyPr/>
                    <a:lstStyle/>
                    <a:p>
                      <a:pPr marL="0" marR="0" algn="ctr">
                        <a:lnSpc>
                          <a:spcPct val="107000"/>
                        </a:lnSpc>
                        <a:spcBef>
                          <a:spcPts val="0"/>
                        </a:spcBef>
                        <a:spcAft>
                          <a:spcPts val="0"/>
                        </a:spcAft>
                      </a:pPr>
                      <a:r>
                        <a:rPr lang="tr-TR" sz="1050">
                          <a:effectLst/>
                        </a:rPr>
                        <a:t>2</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nSpc>
                          <a:spcPct val="107000"/>
                        </a:lnSpc>
                        <a:spcBef>
                          <a:spcPts val="0"/>
                        </a:spcBef>
                        <a:spcAft>
                          <a:spcPts val="0"/>
                        </a:spcAft>
                      </a:pPr>
                      <a:r>
                        <a:rPr lang="tr-TR" sz="1050">
                          <a:effectLst/>
                        </a:rPr>
                        <a:t>İmalat Sanayi</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35,73%</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1,88%</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1,14%</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60,16%</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1,09%</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16.148.910.793</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r>
              <a:tr h="359817">
                <a:tc>
                  <a:txBody>
                    <a:bodyPr/>
                    <a:lstStyle/>
                    <a:p>
                      <a:pPr marL="0" marR="0" algn="ctr">
                        <a:lnSpc>
                          <a:spcPct val="107000"/>
                        </a:lnSpc>
                        <a:spcBef>
                          <a:spcPts val="0"/>
                        </a:spcBef>
                        <a:spcAft>
                          <a:spcPts val="0"/>
                        </a:spcAft>
                      </a:pPr>
                      <a:r>
                        <a:rPr lang="tr-TR" sz="1050">
                          <a:effectLst/>
                        </a:rPr>
                        <a:t>3</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nSpc>
                          <a:spcPct val="107000"/>
                        </a:lnSpc>
                        <a:spcBef>
                          <a:spcPts val="0"/>
                        </a:spcBef>
                        <a:spcAft>
                          <a:spcPts val="0"/>
                        </a:spcAft>
                      </a:pPr>
                      <a:r>
                        <a:rPr lang="tr-TR" sz="1050">
                          <a:effectLst/>
                        </a:rPr>
                        <a:t>İnşaat</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23,59%</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40,68%</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27,75%</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7,83%</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0,15%</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2.568.140.434</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r>
              <a:tr h="359817">
                <a:tc>
                  <a:txBody>
                    <a:bodyPr/>
                    <a:lstStyle/>
                    <a:p>
                      <a:pPr marL="0" marR="0" algn="ctr">
                        <a:lnSpc>
                          <a:spcPct val="107000"/>
                        </a:lnSpc>
                        <a:spcBef>
                          <a:spcPts val="0"/>
                        </a:spcBef>
                        <a:spcAft>
                          <a:spcPts val="0"/>
                        </a:spcAft>
                      </a:pPr>
                      <a:r>
                        <a:rPr lang="tr-TR" sz="1050">
                          <a:effectLst/>
                        </a:rPr>
                        <a:t>4</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nSpc>
                          <a:spcPct val="107000"/>
                        </a:lnSpc>
                        <a:spcBef>
                          <a:spcPts val="0"/>
                        </a:spcBef>
                        <a:spcAft>
                          <a:spcPts val="0"/>
                        </a:spcAft>
                      </a:pPr>
                      <a:r>
                        <a:rPr lang="tr-TR" sz="1050">
                          <a:effectLst/>
                        </a:rPr>
                        <a:t>Elektrik-Gaz-İklimlendirme </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dirty="0">
                          <a:effectLst/>
                        </a:rPr>
                        <a:t>0,03%</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13,51%</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67,43%</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19,02%</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1.883.129.494</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r>
              <a:tr h="359817">
                <a:tc>
                  <a:txBody>
                    <a:bodyPr/>
                    <a:lstStyle/>
                    <a:p>
                      <a:pPr marL="0" marR="0" algn="ctr">
                        <a:lnSpc>
                          <a:spcPct val="107000"/>
                        </a:lnSpc>
                        <a:spcBef>
                          <a:spcPts val="0"/>
                        </a:spcBef>
                        <a:spcAft>
                          <a:spcPts val="0"/>
                        </a:spcAft>
                      </a:pPr>
                      <a:r>
                        <a:rPr lang="tr-TR" sz="1050">
                          <a:effectLst/>
                        </a:rPr>
                        <a:t>5</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nSpc>
                          <a:spcPct val="107000"/>
                        </a:lnSpc>
                        <a:spcBef>
                          <a:spcPts val="0"/>
                        </a:spcBef>
                        <a:spcAft>
                          <a:spcPts val="0"/>
                        </a:spcAft>
                      </a:pPr>
                      <a:r>
                        <a:rPr lang="tr-TR" sz="1050">
                          <a:effectLst/>
                        </a:rPr>
                        <a:t>Ulaştırma-Depolama</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dirty="0">
                          <a:effectLst/>
                        </a:rPr>
                        <a:t>35,26%</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25,19%</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14,15%</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21,17%</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4,23%</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1.795.857.493</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r>
              <a:tr h="431796">
                <a:tc>
                  <a:txBody>
                    <a:bodyPr/>
                    <a:lstStyle/>
                    <a:p>
                      <a:pPr marL="0" marR="0" algn="ctr">
                        <a:lnSpc>
                          <a:spcPct val="107000"/>
                        </a:lnSpc>
                        <a:spcBef>
                          <a:spcPts val="0"/>
                        </a:spcBef>
                        <a:spcAft>
                          <a:spcPts val="0"/>
                        </a:spcAft>
                      </a:pPr>
                      <a:r>
                        <a:rPr lang="tr-TR" sz="1400" b="1" dirty="0">
                          <a:solidFill>
                            <a:srgbClr val="FF0000"/>
                          </a:solidFill>
                          <a:effectLst/>
                        </a:rPr>
                        <a:t>6</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nSpc>
                          <a:spcPct val="107000"/>
                        </a:lnSpc>
                        <a:spcBef>
                          <a:spcPts val="0"/>
                        </a:spcBef>
                        <a:spcAft>
                          <a:spcPts val="0"/>
                        </a:spcAft>
                      </a:pPr>
                      <a:r>
                        <a:rPr lang="tr-TR" sz="1400" b="1" dirty="0">
                          <a:solidFill>
                            <a:srgbClr val="FF0000"/>
                          </a:solidFill>
                          <a:effectLst/>
                        </a:rPr>
                        <a:t>Konaklama-Yiyecek</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400" b="1" dirty="0">
                          <a:solidFill>
                            <a:srgbClr val="FF0000"/>
                          </a:solidFill>
                          <a:effectLst/>
                        </a:rPr>
                        <a:t>3,41%</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400" b="1" dirty="0">
                          <a:solidFill>
                            <a:srgbClr val="FF0000"/>
                          </a:solidFill>
                          <a:effectLst/>
                        </a:rPr>
                        <a:t>86,74%</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400" b="1" dirty="0">
                          <a:solidFill>
                            <a:srgbClr val="FF0000"/>
                          </a:solidFill>
                          <a:effectLst/>
                        </a:rPr>
                        <a:t>8,71%</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400" b="1" dirty="0">
                          <a:solidFill>
                            <a:srgbClr val="FF0000"/>
                          </a:solidFill>
                          <a:effectLst/>
                        </a:rPr>
                        <a:t>0,94%</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400" b="1" dirty="0">
                          <a:solidFill>
                            <a:srgbClr val="FF0000"/>
                          </a:solidFill>
                          <a:effectLst/>
                        </a:rPr>
                        <a:t>0,20%</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400" b="1" dirty="0">
                          <a:solidFill>
                            <a:srgbClr val="FF0000"/>
                          </a:solidFill>
                          <a:effectLst/>
                        </a:rPr>
                        <a:t>1.062.537.102</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r>
              <a:tr h="247403">
                <a:tc>
                  <a:txBody>
                    <a:bodyPr/>
                    <a:lstStyle/>
                    <a:p>
                      <a:pPr marL="0" marR="0" algn="ctr">
                        <a:lnSpc>
                          <a:spcPct val="107000"/>
                        </a:lnSpc>
                        <a:spcBef>
                          <a:spcPts val="0"/>
                        </a:spcBef>
                        <a:spcAft>
                          <a:spcPts val="0"/>
                        </a:spcAft>
                      </a:pPr>
                      <a:r>
                        <a:rPr lang="tr-TR" sz="1050">
                          <a:effectLst/>
                        </a:rPr>
                        <a:t>7</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nSpc>
                          <a:spcPct val="107000"/>
                        </a:lnSpc>
                        <a:spcBef>
                          <a:spcPts val="0"/>
                        </a:spcBef>
                        <a:spcAft>
                          <a:spcPts val="0"/>
                        </a:spcAft>
                      </a:pPr>
                      <a:r>
                        <a:rPr lang="tr-TR" sz="1050">
                          <a:effectLst/>
                        </a:rPr>
                        <a:t>Taşkömürü Madenciliği</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55,61%</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9,28%</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25,00%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5,43%</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4,67%</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495.225.294</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r>
              <a:tr h="247403">
                <a:tc>
                  <a:txBody>
                    <a:bodyPr/>
                    <a:lstStyle/>
                    <a:p>
                      <a:pPr marL="0" marR="0" algn="ctr">
                        <a:lnSpc>
                          <a:spcPct val="107000"/>
                        </a:lnSpc>
                        <a:spcBef>
                          <a:spcPts val="0"/>
                        </a:spcBef>
                        <a:spcAft>
                          <a:spcPts val="0"/>
                        </a:spcAft>
                      </a:pPr>
                      <a:r>
                        <a:rPr lang="tr-TR" sz="1050">
                          <a:effectLst/>
                        </a:rPr>
                        <a:t>8</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nSpc>
                          <a:spcPct val="107000"/>
                        </a:lnSpc>
                        <a:spcBef>
                          <a:spcPts val="0"/>
                        </a:spcBef>
                        <a:spcAft>
                          <a:spcPts val="0"/>
                        </a:spcAft>
                      </a:pPr>
                      <a:r>
                        <a:rPr lang="tr-TR" sz="1050">
                          <a:effectLst/>
                        </a:rPr>
                        <a:t>Mesleki-Teknik Faaliyetler</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71,70%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20,87%</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0,25%</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7,12%</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0,07%</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385.213.894</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r>
              <a:tr h="247403">
                <a:tc>
                  <a:txBody>
                    <a:bodyPr/>
                    <a:lstStyle/>
                    <a:p>
                      <a:pPr marL="0" marR="0" algn="ctr">
                        <a:lnSpc>
                          <a:spcPct val="107000"/>
                        </a:lnSpc>
                        <a:spcBef>
                          <a:spcPts val="0"/>
                        </a:spcBef>
                        <a:spcAft>
                          <a:spcPts val="0"/>
                        </a:spcAft>
                      </a:pPr>
                      <a:r>
                        <a:rPr lang="tr-TR" sz="1050">
                          <a:effectLst/>
                        </a:rPr>
                        <a:t>9</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nSpc>
                          <a:spcPct val="107000"/>
                        </a:lnSpc>
                        <a:spcBef>
                          <a:spcPts val="0"/>
                        </a:spcBef>
                        <a:spcAft>
                          <a:spcPts val="0"/>
                        </a:spcAft>
                      </a:pPr>
                      <a:r>
                        <a:rPr lang="tr-TR" sz="1050">
                          <a:effectLst/>
                        </a:rPr>
                        <a:t>Tarım-Ormancılık-Balıkçılık</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94,95%</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0,27%</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3,46%</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1,31%</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191.048.499</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r>
              <a:tr h="247403">
                <a:tc>
                  <a:txBody>
                    <a:bodyPr/>
                    <a:lstStyle/>
                    <a:p>
                      <a:pPr marL="0" marR="0" algn="ctr">
                        <a:lnSpc>
                          <a:spcPct val="107000"/>
                        </a:lnSpc>
                        <a:spcBef>
                          <a:spcPts val="0"/>
                        </a:spcBef>
                        <a:spcAft>
                          <a:spcPts val="0"/>
                        </a:spcAft>
                      </a:pPr>
                      <a:r>
                        <a:rPr lang="tr-TR" sz="1050">
                          <a:effectLst/>
                        </a:rPr>
                        <a:t>10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nSpc>
                          <a:spcPct val="107000"/>
                        </a:lnSpc>
                        <a:spcBef>
                          <a:spcPts val="0"/>
                        </a:spcBef>
                        <a:spcAft>
                          <a:spcPts val="0"/>
                        </a:spcAft>
                      </a:pPr>
                      <a:r>
                        <a:rPr lang="tr-TR" sz="1050">
                          <a:effectLst/>
                        </a:rPr>
                        <a:t>Sağlık-Sosyal Hizmetler</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4,85%</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79,96%</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15,19%</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128.915.429</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r>
              <a:tr h="247403">
                <a:tc>
                  <a:txBody>
                    <a:bodyPr/>
                    <a:lstStyle/>
                    <a:p>
                      <a:pPr marL="0" marR="0" algn="ctr">
                        <a:lnSpc>
                          <a:spcPct val="107000"/>
                        </a:lnSpc>
                        <a:spcBef>
                          <a:spcPts val="0"/>
                        </a:spcBef>
                        <a:spcAft>
                          <a:spcPts val="0"/>
                        </a:spcAft>
                      </a:pPr>
                      <a:r>
                        <a:rPr lang="tr-TR" sz="1050">
                          <a:effectLst/>
                        </a:rPr>
                        <a:t>11</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nSpc>
                          <a:spcPct val="107000"/>
                        </a:lnSpc>
                        <a:spcBef>
                          <a:spcPts val="0"/>
                        </a:spcBef>
                        <a:spcAft>
                          <a:spcPts val="0"/>
                        </a:spcAft>
                      </a:pPr>
                      <a:r>
                        <a:rPr lang="tr-TR" sz="1050">
                          <a:effectLst/>
                        </a:rPr>
                        <a:t>Bilgi ve İletişim</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28,75%</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28,91%</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0,15%</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42,16%</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0,02%</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118.029.132</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r>
              <a:tr h="247403">
                <a:tc>
                  <a:txBody>
                    <a:bodyPr/>
                    <a:lstStyle/>
                    <a:p>
                      <a:pPr marL="0" marR="0" algn="ctr">
                        <a:lnSpc>
                          <a:spcPct val="107000"/>
                        </a:lnSpc>
                        <a:spcBef>
                          <a:spcPts val="0"/>
                        </a:spcBef>
                        <a:spcAft>
                          <a:spcPts val="0"/>
                        </a:spcAft>
                      </a:pPr>
                      <a:r>
                        <a:rPr lang="tr-TR" sz="1050">
                          <a:effectLst/>
                        </a:rPr>
                        <a:t>12</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nSpc>
                          <a:spcPct val="107000"/>
                        </a:lnSpc>
                        <a:spcBef>
                          <a:spcPts val="0"/>
                        </a:spcBef>
                        <a:spcAft>
                          <a:spcPts val="0"/>
                        </a:spcAft>
                      </a:pPr>
                      <a:r>
                        <a:rPr lang="tr-TR" sz="1050">
                          <a:effectLst/>
                        </a:rPr>
                        <a:t>İdare ve Destek Hizmetleri</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35,97%</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17,90%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44,97%</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1,09%</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0,07%</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96.879.607</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r>
              <a:tr h="247403">
                <a:tc>
                  <a:txBody>
                    <a:bodyPr/>
                    <a:lstStyle/>
                    <a:p>
                      <a:pPr marL="0" marR="0" algn="ctr">
                        <a:lnSpc>
                          <a:spcPct val="107000"/>
                        </a:lnSpc>
                        <a:spcBef>
                          <a:spcPts val="0"/>
                        </a:spcBef>
                        <a:spcAft>
                          <a:spcPts val="0"/>
                        </a:spcAft>
                      </a:pPr>
                      <a:r>
                        <a:rPr lang="tr-TR" sz="1050">
                          <a:effectLst/>
                        </a:rPr>
                        <a:t>13</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nSpc>
                          <a:spcPct val="107000"/>
                        </a:lnSpc>
                        <a:spcBef>
                          <a:spcPts val="0"/>
                        </a:spcBef>
                        <a:spcAft>
                          <a:spcPts val="0"/>
                        </a:spcAft>
                      </a:pPr>
                      <a:r>
                        <a:rPr lang="tr-TR" sz="1050">
                          <a:effectLst/>
                        </a:rPr>
                        <a:t>Eğitim </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1,06%</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95,31%</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2,47%</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1,16%</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86.731.234</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r>
              <a:tr h="247403">
                <a:tc>
                  <a:txBody>
                    <a:bodyPr/>
                    <a:lstStyle/>
                    <a:p>
                      <a:pPr marL="0" marR="0" algn="ctr">
                        <a:lnSpc>
                          <a:spcPct val="107000"/>
                        </a:lnSpc>
                        <a:spcBef>
                          <a:spcPts val="0"/>
                        </a:spcBef>
                        <a:spcAft>
                          <a:spcPts val="0"/>
                        </a:spcAft>
                      </a:pPr>
                      <a:r>
                        <a:rPr lang="tr-TR" sz="1050">
                          <a:effectLst/>
                        </a:rPr>
                        <a:t>14</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nSpc>
                          <a:spcPct val="107000"/>
                        </a:lnSpc>
                        <a:spcBef>
                          <a:spcPts val="0"/>
                        </a:spcBef>
                        <a:spcAft>
                          <a:spcPts val="0"/>
                        </a:spcAft>
                      </a:pPr>
                      <a:r>
                        <a:rPr lang="tr-TR" sz="1050">
                          <a:effectLst/>
                        </a:rPr>
                        <a:t>Diğer Hizmetler</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28,80%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48,38%</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20,77%</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2,06%</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67.364.418</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r>
              <a:tr h="246530">
                <a:tc>
                  <a:txBody>
                    <a:bodyPr/>
                    <a:lstStyle/>
                    <a:p>
                      <a:pPr marL="0" marR="0" algn="ctr">
                        <a:lnSpc>
                          <a:spcPct val="107000"/>
                        </a:lnSpc>
                        <a:spcBef>
                          <a:spcPts val="0"/>
                        </a:spcBef>
                        <a:spcAft>
                          <a:spcPts val="0"/>
                        </a:spcAft>
                      </a:pPr>
                      <a:r>
                        <a:rPr lang="tr-TR" sz="1050">
                          <a:effectLst/>
                        </a:rPr>
                        <a:t>15</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nSpc>
                          <a:spcPct val="107000"/>
                        </a:lnSpc>
                        <a:spcBef>
                          <a:spcPts val="0"/>
                        </a:spcBef>
                        <a:spcAft>
                          <a:spcPts val="0"/>
                        </a:spcAft>
                      </a:pPr>
                      <a:r>
                        <a:rPr lang="tr-TR" sz="1050">
                          <a:effectLst/>
                        </a:rPr>
                        <a:t>Finans-Sigorta</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23,16%</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76,84%</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51.217.517</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r>
              <a:tr h="247403">
                <a:tc>
                  <a:txBody>
                    <a:bodyPr/>
                    <a:lstStyle/>
                    <a:p>
                      <a:pPr marL="0" marR="0" algn="ctr">
                        <a:lnSpc>
                          <a:spcPct val="107000"/>
                        </a:lnSpc>
                        <a:spcBef>
                          <a:spcPts val="0"/>
                        </a:spcBef>
                        <a:spcAft>
                          <a:spcPts val="0"/>
                        </a:spcAft>
                      </a:pPr>
                      <a:r>
                        <a:rPr lang="tr-TR" sz="1050">
                          <a:effectLst/>
                        </a:rPr>
                        <a:t>16</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nSpc>
                          <a:spcPct val="107000"/>
                        </a:lnSpc>
                        <a:spcBef>
                          <a:spcPts val="0"/>
                        </a:spcBef>
                        <a:spcAft>
                          <a:spcPts val="0"/>
                        </a:spcAft>
                      </a:pPr>
                      <a:r>
                        <a:rPr lang="tr-TR" sz="1050">
                          <a:effectLst/>
                        </a:rPr>
                        <a:t>Diğer Madencilik</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75,23%</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0,86%</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1,64%</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22,28%</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49.603.731</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r>
              <a:tr h="247403">
                <a:tc>
                  <a:txBody>
                    <a:bodyPr/>
                    <a:lstStyle/>
                    <a:p>
                      <a:pPr marL="0" marR="0" algn="ctr">
                        <a:lnSpc>
                          <a:spcPct val="107000"/>
                        </a:lnSpc>
                        <a:spcBef>
                          <a:spcPts val="0"/>
                        </a:spcBef>
                        <a:spcAft>
                          <a:spcPts val="0"/>
                        </a:spcAft>
                      </a:pPr>
                      <a:r>
                        <a:rPr lang="tr-TR" sz="1050">
                          <a:effectLst/>
                        </a:rPr>
                        <a:t>17</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nSpc>
                          <a:spcPct val="107000"/>
                        </a:lnSpc>
                        <a:spcBef>
                          <a:spcPts val="0"/>
                        </a:spcBef>
                        <a:spcAft>
                          <a:spcPts val="0"/>
                        </a:spcAft>
                      </a:pPr>
                      <a:r>
                        <a:rPr lang="tr-TR" sz="1050">
                          <a:effectLst/>
                        </a:rPr>
                        <a:t>Kültür-Sanat-Spor</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0,07%</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99,93%</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11.382.239</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r>
              <a:tr h="247403">
                <a:tc>
                  <a:txBody>
                    <a:bodyPr/>
                    <a:lstStyle/>
                    <a:p>
                      <a:pPr marL="0" marR="0" algn="ctr">
                        <a:lnSpc>
                          <a:spcPct val="107000"/>
                        </a:lnSpc>
                        <a:spcBef>
                          <a:spcPts val="0"/>
                        </a:spcBef>
                        <a:spcAft>
                          <a:spcPts val="0"/>
                        </a:spcAft>
                      </a:pPr>
                      <a:r>
                        <a:rPr lang="tr-TR" sz="1050">
                          <a:effectLst/>
                        </a:rPr>
                        <a:t>18</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nSpc>
                          <a:spcPct val="107000"/>
                        </a:lnSpc>
                        <a:spcBef>
                          <a:spcPts val="0"/>
                        </a:spcBef>
                        <a:spcAft>
                          <a:spcPts val="0"/>
                        </a:spcAft>
                      </a:pPr>
                      <a:r>
                        <a:rPr lang="tr-TR" sz="1050">
                          <a:effectLst/>
                        </a:rPr>
                        <a:t>Su-Kanalizasyon-Atık Yönetimi</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6,06%</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2,59%</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70,25%</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5,15%</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15,96%</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5.488.014</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r>
              <a:tr h="212933">
                <a:tc>
                  <a:txBody>
                    <a:bodyPr/>
                    <a:lstStyle/>
                    <a:p>
                      <a:pPr marL="0" marR="0" algn="ctr">
                        <a:lnSpc>
                          <a:spcPct val="107000"/>
                        </a:lnSpc>
                        <a:spcBef>
                          <a:spcPts val="0"/>
                        </a:spcBef>
                        <a:spcAft>
                          <a:spcPts val="0"/>
                        </a:spcAft>
                      </a:pPr>
                      <a:r>
                        <a:rPr lang="tr-TR" sz="1050">
                          <a:effectLst/>
                        </a:rPr>
                        <a:t>19</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nSpc>
                          <a:spcPct val="107000"/>
                        </a:lnSpc>
                        <a:spcBef>
                          <a:spcPts val="0"/>
                        </a:spcBef>
                        <a:spcAft>
                          <a:spcPts val="0"/>
                        </a:spcAft>
                      </a:pPr>
                      <a:r>
                        <a:rPr lang="tr-TR" sz="1050">
                          <a:effectLst/>
                        </a:rPr>
                        <a:t>Gayrimenkul </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8,34%</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91,66%</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125095" algn="r">
                        <a:lnSpc>
                          <a:spcPct val="107000"/>
                        </a:lnSpc>
                        <a:spcBef>
                          <a:spcPts val="0"/>
                        </a:spcBef>
                        <a:spcAft>
                          <a:spcPts val="0"/>
                        </a:spcAft>
                      </a:pPr>
                      <a:r>
                        <a:rPr lang="tr-TR" sz="1050">
                          <a:effectLst/>
                        </a:rPr>
                        <a:t>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0,00%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711.842</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r>
              <a:tr h="359817">
                <a:tc>
                  <a:txBody>
                    <a:bodyPr/>
                    <a:lstStyle/>
                    <a:p>
                      <a:pPr>
                        <a:lnSpc>
                          <a:spcPct val="107000"/>
                        </a:lnSpc>
                      </a:pPr>
                      <a:endParaRPr lang="tr-TR" sz="1050">
                        <a:effectLst/>
                        <a:latin typeface="Calibri" panose="020F0502020204030204" pitchFamily="34" charset="0"/>
                      </a:endParaRPr>
                    </a:p>
                  </a:txBody>
                  <a:tcPr marL="23341" marR="23341" marT="0" marB="0" anchor="b"/>
                </a:tc>
                <a:tc>
                  <a:txBody>
                    <a:bodyPr/>
                    <a:lstStyle/>
                    <a:p>
                      <a:pPr marL="0" marR="0">
                        <a:lnSpc>
                          <a:spcPct val="107000"/>
                        </a:lnSpc>
                        <a:spcBef>
                          <a:spcPts val="0"/>
                        </a:spcBef>
                        <a:spcAft>
                          <a:spcPts val="0"/>
                        </a:spcAft>
                      </a:pPr>
                      <a:r>
                        <a:rPr lang="tr-TR" sz="1050">
                          <a:effectLst/>
                        </a:rPr>
                        <a:t>Toplam</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 </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 </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 </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 </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a:effectLst/>
                        </a:rPr>
                        <a:t> </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c>
                  <a:txBody>
                    <a:bodyPr/>
                    <a:lstStyle/>
                    <a:p>
                      <a:pPr marL="0" marR="0" algn="r">
                        <a:lnSpc>
                          <a:spcPct val="107000"/>
                        </a:lnSpc>
                        <a:spcBef>
                          <a:spcPts val="0"/>
                        </a:spcBef>
                        <a:spcAft>
                          <a:spcPts val="0"/>
                        </a:spcAft>
                      </a:pPr>
                      <a:r>
                        <a:rPr lang="tr-TR" sz="1050" dirty="0">
                          <a:effectLst/>
                        </a:rPr>
                        <a:t>47.052.259.385</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3341" marR="23341" marT="0" marB="0" anchor="ctr"/>
                </a:tc>
              </a:tr>
            </a:tbl>
          </a:graphicData>
        </a:graphic>
      </p:graphicFrame>
    </p:spTree>
    <p:extLst>
      <p:ext uri="{BB962C8B-B14F-4D97-AF65-F5344CB8AC3E}">
        <p14:creationId xmlns:p14="http://schemas.microsoft.com/office/powerpoint/2010/main" val="3551529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17262390"/>
              </p:ext>
            </p:extLst>
          </p:nvPr>
        </p:nvGraphicFramePr>
        <p:xfrm>
          <a:off x="154547" y="154547"/>
          <a:ext cx="11745532" cy="6556274"/>
        </p:xfrm>
        <a:graphic>
          <a:graphicData uri="http://schemas.openxmlformats.org/drawingml/2006/table">
            <a:tbl>
              <a:tblPr firstRow="1" firstCol="1" bandRow="1">
                <a:tableStyleId>{5C22544A-7EE6-4342-B048-85BDC9FD1C3A}</a:tableStyleId>
              </a:tblPr>
              <a:tblGrid>
                <a:gridCol w="1075555"/>
                <a:gridCol w="1889094"/>
                <a:gridCol w="1075555"/>
                <a:gridCol w="777637"/>
                <a:gridCol w="1028955"/>
                <a:gridCol w="1028955"/>
                <a:gridCol w="898330"/>
                <a:gridCol w="727222"/>
                <a:gridCol w="1226802"/>
                <a:gridCol w="1061803"/>
                <a:gridCol w="955624"/>
              </a:tblGrid>
              <a:tr h="340162">
                <a:tc rowSpan="2">
                  <a:txBody>
                    <a:bodyPr/>
                    <a:lstStyle/>
                    <a:p>
                      <a:pPr marL="0" marR="0" algn="ctr">
                        <a:lnSpc>
                          <a:spcPct val="107000"/>
                        </a:lnSpc>
                        <a:spcBef>
                          <a:spcPts val="0"/>
                        </a:spcBef>
                        <a:spcAft>
                          <a:spcPts val="0"/>
                        </a:spcAft>
                      </a:pPr>
                      <a:r>
                        <a:rPr lang="tr-TR" sz="1100" dirty="0">
                          <a:effectLst/>
                        </a:rPr>
                        <a:t>Sıra</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rowSpan="2">
                  <a:txBody>
                    <a:bodyPr/>
                    <a:lstStyle/>
                    <a:p>
                      <a:pPr marL="0" marR="0" algn="ctr">
                        <a:lnSpc>
                          <a:spcPct val="107000"/>
                        </a:lnSpc>
                        <a:spcBef>
                          <a:spcPts val="0"/>
                        </a:spcBef>
                        <a:spcAft>
                          <a:spcPts val="0"/>
                        </a:spcAft>
                      </a:pPr>
                      <a:r>
                        <a:rPr lang="tr-TR" sz="1100" dirty="0">
                          <a:effectLst/>
                        </a:rPr>
                        <a:t>Sektör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gridSpan="6">
                  <a:txBody>
                    <a:bodyPr/>
                    <a:lstStyle/>
                    <a:p>
                      <a:pPr marL="0" marR="0" algn="ctr">
                        <a:lnSpc>
                          <a:spcPct val="107000"/>
                        </a:lnSpc>
                        <a:spcBef>
                          <a:spcPts val="0"/>
                        </a:spcBef>
                        <a:spcAft>
                          <a:spcPts val="0"/>
                        </a:spcAft>
                      </a:pPr>
                      <a:r>
                        <a:rPr lang="tr-TR" sz="1100">
                          <a:effectLst/>
                        </a:rPr>
                        <a:t>Ana Faaliyet Giderlerinin Dağılımı (%100)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marL="0" marR="0" algn="ctr">
                        <a:lnSpc>
                          <a:spcPct val="107000"/>
                        </a:lnSpc>
                        <a:spcBef>
                          <a:spcPts val="0"/>
                        </a:spcBef>
                        <a:spcAft>
                          <a:spcPts val="0"/>
                        </a:spcAft>
                      </a:pPr>
                      <a:r>
                        <a:rPr lang="tr-TR" sz="1100">
                          <a:effectLst/>
                        </a:rPr>
                        <a:t>Toplam Ana Faaliyet Gideri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rowSpan="2">
                  <a:txBody>
                    <a:bodyPr/>
                    <a:lstStyle/>
                    <a:p>
                      <a:pPr marL="0" marR="0" algn="ctr">
                        <a:lnSpc>
                          <a:spcPct val="107000"/>
                        </a:lnSpc>
                        <a:spcBef>
                          <a:spcPts val="0"/>
                        </a:spcBef>
                        <a:spcAft>
                          <a:spcPts val="0"/>
                        </a:spcAft>
                      </a:pPr>
                      <a:r>
                        <a:rPr lang="tr-TR" sz="1100">
                          <a:effectLst/>
                        </a:rPr>
                        <a:t>Toplam Talep</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rowSpan="2">
                  <a:txBody>
                    <a:bodyPr/>
                    <a:lstStyle/>
                    <a:p>
                      <a:pPr marL="0" marR="0" algn="ctr">
                        <a:lnSpc>
                          <a:spcPct val="107000"/>
                        </a:lnSpc>
                        <a:spcBef>
                          <a:spcPts val="0"/>
                        </a:spcBef>
                        <a:spcAft>
                          <a:spcPts val="0"/>
                        </a:spcAft>
                      </a:pPr>
                      <a:r>
                        <a:rPr lang="tr-TR" sz="1100">
                          <a:effectLst/>
                        </a:rPr>
                        <a:t>Toplam Ana Faaliyet Gideri/Geliri Oranı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r>
              <a:tr h="791891">
                <a:tc vMerge="1">
                  <a:txBody>
                    <a:bodyPr/>
                    <a:lstStyle/>
                    <a:p>
                      <a:endParaRPr lang="tr-TR"/>
                    </a:p>
                  </a:txBody>
                  <a:tcPr/>
                </a:tc>
                <a:tc vMerge="1">
                  <a:txBody>
                    <a:bodyPr/>
                    <a:lstStyle/>
                    <a:p>
                      <a:endParaRPr lang="tr-TR"/>
                    </a:p>
                  </a:txBody>
                  <a:tcPr/>
                </a:tc>
                <a:tc>
                  <a:txBody>
                    <a:bodyPr/>
                    <a:lstStyle/>
                    <a:p>
                      <a:pPr marL="0" marR="0" algn="ctr">
                        <a:lnSpc>
                          <a:spcPct val="107000"/>
                        </a:lnSpc>
                        <a:spcBef>
                          <a:spcPts val="0"/>
                        </a:spcBef>
                        <a:spcAft>
                          <a:spcPts val="0"/>
                        </a:spcAft>
                      </a:pPr>
                      <a:r>
                        <a:rPr lang="tr-TR" sz="1100">
                          <a:effectLst/>
                        </a:rPr>
                        <a:t>Zonguldak Firmalarından Alışlar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ctr">
                        <a:lnSpc>
                          <a:spcPct val="107000"/>
                        </a:lnSpc>
                        <a:spcBef>
                          <a:spcPts val="0"/>
                        </a:spcBef>
                        <a:spcAft>
                          <a:spcPts val="0"/>
                        </a:spcAft>
                      </a:pPr>
                      <a:r>
                        <a:rPr lang="tr-TR" sz="1100">
                          <a:effectLst/>
                        </a:rPr>
                        <a:t>Elektrik Giderleri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ctr">
                        <a:lnSpc>
                          <a:spcPct val="107000"/>
                        </a:lnSpc>
                        <a:spcBef>
                          <a:spcPts val="0"/>
                        </a:spcBef>
                        <a:spcAft>
                          <a:spcPts val="0"/>
                        </a:spcAft>
                      </a:pPr>
                      <a:r>
                        <a:rPr lang="tr-TR" sz="1100">
                          <a:effectLst/>
                        </a:rPr>
                        <a:t>Yakıt ve Akaryakıt Giderleri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ctr">
                        <a:lnSpc>
                          <a:spcPct val="107000"/>
                        </a:lnSpc>
                        <a:spcBef>
                          <a:spcPts val="0"/>
                        </a:spcBef>
                        <a:spcAft>
                          <a:spcPts val="0"/>
                        </a:spcAft>
                      </a:pPr>
                      <a:r>
                        <a:rPr lang="tr-TR" sz="1100">
                          <a:effectLst/>
                        </a:rPr>
                        <a:t>Faaliyetle İlgili Diğer Tüm Giderler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ctr">
                        <a:lnSpc>
                          <a:spcPct val="107000"/>
                        </a:lnSpc>
                        <a:spcBef>
                          <a:spcPts val="0"/>
                        </a:spcBef>
                        <a:spcAft>
                          <a:spcPts val="0"/>
                        </a:spcAft>
                      </a:pPr>
                      <a:r>
                        <a:rPr lang="tr-TR" sz="1100">
                          <a:effectLst/>
                        </a:rPr>
                        <a:t>Çalışanlara Yapılan Net Ödemeler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ctr">
                        <a:lnSpc>
                          <a:spcPct val="107000"/>
                        </a:lnSpc>
                        <a:spcBef>
                          <a:spcPts val="0"/>
                        </a:spcBef>
                        <a:spcAft>
                          <a:spcPts val="0"/>
                        </a:spcAft>
                      </a:pPr>
                      <a:r>
                        <a:rPr lang="tr-TR" sz="1100">
                          <a:effectLst/>
                        </a:rPr>
                        <a:t>İthalat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vMerge="1">
                  <a:txBody>
                    <a:bodyPr/>
                    <a:lstStyle/>
                    <a:p>
                      <a:endParaRPr lang="tr-TR"/>
                    </a:p>
                  </a:txBody>
                  <a:tcPr/>
                </a:tc>
                <a:tc vMerge="1">
                  <a:txBody>
                    <a:bodyPr/>
                    <a:lstStyle/>
                    <a:p>
                      <a:endParaRPr lang="tr-TR"/>
                    </a:p>
                  </a:txBody>
                  <a:tcPr/>
                </a:tc>
                <a:tc vMerge="1">
                  <a:txBody>
                    <a:bodyPr/>
                    <a:lstStyle/>
                    <a:p>
                      <a:endParaRPr lang="tr-TR"/>
                    </a:p>
                  </a:txBody>
                  <a:tcPr/>
                </a:tc>
              </a:tr>
              <a:tr h="259422">
                <a:tc>
                  <a:txBody>
                    <a:bodyPr/>
                    <a:lstStyle/>
                    <a:p>
                      <a:pPr marL="0" marR="0" algn="ctr">
                        <a:lnSpc>
                          <a:spcPct val="107000"/>
                        </a:lnSpc>
                        <a:spcBef>
                          <a:spcPts val="0"/>
                        </a:spcBef>
                        <a:spcAft>
                          <a:spcPts val="0"/>
                        </a:spcAft>
                      </a:pPr>
                      <a:r>
                        <a:rPr lang="tr-TR" sz="11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nSpc>
                          <a:spcPct val="107000"/>
                        </a:lnSpc>
                        <a:spcBef>
                          <a:spcPts val="0"/>
                        </a:spcBef>
                        <a:spcAft>
                          <a:spcPts val="0"/>
                        </a:spcAft>
                      </a:pPr>
                      <a:r>
                        <a:rPr lang="tr-TR" sz="1100">
                          <a:effectLst/>
                        </a:rPr>
                        <a:t>Toptan ve Perakende Ticaret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139700" algn="r">
                        <a:lnSpc>
                          <a:spcPct val="107000"/>
                        </a:lnSpc>
                        <a:spcBef>
                          <a:spcPts val="0"/>
                        </a:spcBef>
                        <a:spcAft>
                          <a:spcPts val="0"/>
                        </a:spcAft>
                      </a:pPr>
                      <a:r>
                        <a:rPr lang="tr-TR" sz="1100">
                          <a:effectLst/>
                        </a:rPr>
                        <a:t>34,55%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0,28%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0,88%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3,25%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2,09%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58,95%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26.271.830.695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23.776.938.659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110,49%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r>
              <a:tr h="259422">
                <a:tc>
                  <a:txBody>
                    <a:bodyPr/>
                    <a:lstStyle/>
                    <a:p>
                      <a:pPr marL="0" marR="0" algn="ctr">
                        <a:lnSpc>
                          <a:spcPct val="107000"/>
                        </a:lnSpc>
                        <a:spcBef>
                          <a:spcPts val="0"/>
                        </a:spcBef>
                        <a:spcAft>
                          <a:spcPts val="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nSpc>
                          <a:spcPct val="107000"/>
                        </a:lnSpc>
                        <a:spcBef>
                          <a:spcPts val="0"/>
                        </a:spcBef>
                        <a:spcAft>
                          <a:spcPts val="0"/>
                        </a:spcAft>
                      </a:pPr>
                      <a:r>
                        <a:rPr lang="tr-TR" sz="1100">
                          <a:effectLst/>
                        </a:rPr>
                        <a:t>İmalat Sanayi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139700" algn="r">
                        <a:lnSpc>
                          <a:spcPct val="107000"/>
                        </a:lnSpc>
                        <a:spcBef>
                          <a:spcPts val="0"/>
                        </a:spcBef>
                        <a:spcAft>
                          <a:spcPts val="0"/>
                        </a:spcAft>
                      </a:pPr>
                      <a:r>
                        <a:rPr lang="tr-TR" sz="1100">
                          <a:effectLst/>
                        </a:rPr>
                        <a:t>41,42%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1,21%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3,19%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8,67%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10,91%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34,59%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9.161.940.801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17.284.283.109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53,01%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r>
              <a:tr h="259422">
                <a:tc>
                  <a:txBody>
                    <a:bodyPr/>
                    <a:lstStyle/>
                    <a:p>
                      <a:pPr marL="0" marR="0" algn="ctr">
                        <a:lnSpc>
                          <a:spcPct val="107000"/>
                        </a:lnSpc>
                        <a:spcBef>
                          <a:spcPts val="0"/>
                        </a:spcBef>
                        <a:spcAft>
                          <a:spcPts val="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nSpc>
                          <a:spcPct val="107000"/>
                        </a:lnSpc>
                        <a:spcBef>
                          <a:spcPts val="0"/>
                        </a:spcBef>
                        <a:spcAft>
                          <a:spcPts val="0"/>
                        </a:spcAft>
                      </a:pPr>
                      <a:r>
                        <a:rPr lang="tr-TR" sz="1100">
                          <a:effectLst/>
                        </a:rPr>
                        <a:t>Ulaştırma-Depolama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139700" algn="r">
                        <a:lnSpc>
                          <a:spcPct val="107000"/>
                        </a:lnSpc>
                        <a:spcBef>
                          <a:spcPts val="0"/>
                        </a:spcBef>
                        <a:spcAft>
                          <a:spcPts val="0"/>
                        </a:spcAft>
                      </a:pPr>
                      <a:r>
                        <a:rPr lang="tr-TR" sz="1100">
                          <a:effectLst/>
                        </a:rPr>
                        <a:t>27,30%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0,41%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0,92%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55,88%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6,99%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8,51%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2.878.494.810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2.997.338.399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96,04%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r>
              <a:tr h="259422">
                <a:tc>
                  <a:txBody>
                    <a:bodyPr/>
                    <a:lstStyle/>
                    <a:p>
                      <a:pPr marL="0" marR="0" algn="ctr">
                        <a:lnSpc>
                          <a:spcPct val="107000"/>
                        </a:lnSpc>
                        <a:spcBef>
                          <a:spcPts val="0"/>
                        </a:spcBef>
                        <a:spcAft>
                          <a:spcPts val="0"/>
                        </a:spcAft>
                      </a:pPr>
                      <a:r>
                        <a:rPr lang="tr-TR" sz="1100">
                          <a:effectLst/>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nSpc>
                          <a:spcPct val="107000"/>
                        </a:lnSpc>
                        <a:spcBef>
                          <a:spcPts val="0"/>
                        </a:spcBef>
                        <a:spcAft>
                          <a:spcPts val="0"/>
                        </a:spcAft>
                      </a:pPr>
                      <a:r>
                        <a:rPr lang="tr-TR" sz="1100">
                          <a:effectLst/>
                        </a:rPr>
                        <a:t>İnşaat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139700" algn="r">
                        <a:lnSpc>
                          <a:spcPct val="107000"/>
                        </a:lnSpc>
                        <a:spcBef>
                          <a:spcPts val="0"/>
                        </a:spcBef>
                        <a:spcAft>
                          <a:spcPts val="0"/>
                        </a:spcAft>
                      </a:pPr>
                      <a:r>
                        <a:rPr lang="tr-TR" sz="1100">
                          <a:effectLst/>
                        </a:rPr>
                        <a:t>45,09%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0,13%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2,12%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14,46%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7,99%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30,20%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2.870.345.283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2.951.279.675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97,26%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r>
              <a:tr h="259422">
                <a:tc>
                  <a:txBody>
                    <a:bodyPr/>
                    <a:lstStyle/>
                    <a:p>
                      <a:pPr marL="0" marR="0" algn="ctr">
                        <a:lnSpc>
                          <a:spcPct val="107000"/>
                        </a:lnSpc>
                        <a:spcBef>
                          <a:spcPts val="0"/>
                        </a:spcBef>
                        <a:spcAft>
                          <a:spcPts val="0"/>
                        </a:spcAft>
                      </a:pPr>
                      <a:r>
                        <a:rPr lang="tr-TR" sz="1100">
                          <a:effectLst/>
                        </a:rPr>
                        <a:t>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nSpc>
                          <a:spcPct val="107000"/>
                        </a:lnSpc>
                        <a:spcBef>
                          <a:spcPts val="0"/>
                        </a:spcBef>
                        <a:spcAft>
                          <a:spcPts val="0"/>
                        </a:spcAft>
                      </a:pPr>
                      <a:r>
                        <a:rPr lang="tr-TR" sz="1100">
                          <a:effectLst/>
                        </a:rPr>
                        <a:t>Elektrik-Gaz-İklimlendirme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139700" algn="r">
                        <a:lnSpc>
                          <a:spcPct val="107000"/>
                        </a:lnSpc>
                        <a:spcBef>
                          <a:spcPts val="0"/>
                        </a:spcBef>
                        <a:spcAft>
                          <a:spcPts val="0"/>
                        </a:spcAft>
                      </a:pPr>
                      <a:r>
                        <a:rPr lang="tr-TR" sz="1100">
                          <a:effectLst/>
                        </a:rPr>
                        <a:t>10,27%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0,00%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0,12%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48,53%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3,64%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37,44%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1.564.125.719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2.243.734.727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69,71%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r>
              <a:tr h="259422">
                <a:tc>
                  <a:txBody>
                    <a:bodyPr/>
                    <a:lstStyle/>
                    <a:p>
                      <a:pPr marL="0" marR="0" algn="ctr">
                        <a:lnSpc>
                          <a:spcPct val="107000"/>
                        </a:lnSpc>
                        <a:spcBef>
                          <a:spcPts val="0"/>
                        </a:spcBef>
                        <a:spcAft>
                          <a:spcPts val="0"/>
                        </a:spcAft>
                      </a:pPr>
                      <a:r>
                        <a:rPr lang="tr-TR" sz="1400" b="1" dirty="0">
                          <a:solidFill>
                            <a:srgbClr val="FF0000"/>
                          </a:solidFill>
                          <a:effectLst/>
                        </a:rPr>
                        <a:t>6</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nSpc>
                          <a:spcPct val="107000"/>
                        </a:lnSpc>
                        <a:spcBef>
                          <a:spcPts val="0"/>
                        </a:spcBef>
                        <a:spcAft>
                          <a:spcPts val="0"/>
                        </a:spcAft>
                      </a:pPr>
                      <a:r>
                        <a:rPr lang="tr-TR" sz="1400" b="1" dirty="0">
                          <a:solidFill>
                            <a:srgbClr val="FF0000"/>
                          </a:solidFill>
                          <a:effectLst/>
                        </a:rPr>
                        <a:t>Konaklama-Yiyecek</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139700" algn="r">
                        <a:lnSpc>
                          <a:spcPct val="107000"/>
                        </a:lnSpc>
                        <a:spcBef>
                          <a:spcPts val="0"/>
                        </a:spcBef>
                        <a:spcAft>
                          <a:spcPts val="0"/>
                        </a:spcAft>
                      </a:pPr>
                      <a:r>
                        <a:rPr lang="tr-TR" sz="1400" b="1" dirty="0">
                          <a:solidFill>
                            <a:srgbClr val="FF0000"/>
                          </a:solidFill>
                          <a:effectLst/>
                        </a:rPr>
                        <a:t>51,51%</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400" b="1" dirty="0">
                          <a:solidFill>
                            <a:srgbClr val="FF0000"/>
                          </a:solidFill>
                          <a:effectLst/>
                        </a:rPr>
                        <a:t>1,86%</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400" b="1" dirty="0">
                          <a:solidFill>
                            <a:srgbClr val="FF0000"/>
                          </a:solidFill>
                          <a:effectLst/>
                        </a:rPr>
                        <a:t>1,40%</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400" b="1" dirty="0">
                          <a:solidFill>
                            <a:srgbClr val="FF0000"/>
                          </a:solidFill>
                          <a:effectLst/>
                        </a:rPr>
                        <a:t>18,41%</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400" b="1" dirty="0">
                          <a:solidFill>
                            <a:srgbClr val="FF0000"/>
                          </a:solidFill>
                          <a:effectLst/>
                        </a:rPr>
                        <a:t>15,51%</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400" b="1" dirty="0">
                          <a:solidFill>
                            <a:srgbClr val="FF0000"/>
                          </a:solidFill>
                          <a:effectLst/>
                        </a:rPr>
                        <a:t>11,31%</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400" b="1" dirty="0">
                          <a:solidFill>
                            <a:srgbClr val="FF0000"/>
                          </a:solidFill>
                          <a:effectLst/>
                        </a:rPr>
                        <a:t>1.172.271.339</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400" b="1" dirty="0">
                          <a:solidFill>
                            <a:srgbClr val="FF0000"/>
                          </a:solidFill>
                          <a:effectLst/>
                        </a:rPr>
                        <a:t>1.321.536.461</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400" b="1" dirty="0">
                          <a:solidFill>
                            <a:srgbClr val="FF0000"/>
                          </a:solidFill>
                          <a:effectLst/>
                        </a:rPr>
                        <a:t>88,71%</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r>
              <a:tr h="259422">
                <a:tc>
                  <a:txBody>
                    <a:bodyPr/>
                    <a:lstStyle/>
                    <a:p>
                      <a:pPr marL="0" marR="0" algn="ctr">
                        <a:lnSpc>
                          <a:spcPct val="107000"/>
                        </a:lnSpc>
                        <a:spcBef>
                          <a:spcPts val="0"/>
                        </a:spcBef>
                        <a:spcAft>
                          <a:spcPts val="0"/>
                        </a:spcAft>
                      </a:pPr>
                      <a:r>
                        <a:rPr lang="tr-TR" sz="1100">
                          <a:effectLst/>
                        </a:rPr>
                        <a:t>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nSpc>
                          <a:spcPct val="107000"/>
                        </a:lnSpc>
                        <a:spcBef>
                          <a:spcPts val="0"/>
                        </a:spcBef>
                        <a:spcAft>
                          <a:spcPts val="0"/>
                        </a:spcAft>
                      </a:pPr>
                      <a:r>
                        <a:rPr lang="tr-TR" sz="1100">
                          <a:effectLst/>
                        </a:rPr>
                        <a:t>Taşkömürü Madenciliği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139700" algn="r">
                        <a:lnSpc>
                          <a:spcPct val="107000"/>
                        </a:lnSpc>
                        <a:spcBef>
                          <a:spcPts val="0"/>
                        </a:spcBef>
                        <a:spcAft>
                          <a:spcPts val="0"/>
                        </a:spcAft>
                      </a:pPr>
                      <a:r>
                        <a:rPr lang="tr-TR" sz="1100">
                          <a:effectLst/>
                        </a:rPr>
                        <a:t>10,72%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4,62%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0,81%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13,02%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63,38%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7,46%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921.562.710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607.151.583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151,78%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r>
              <a:tr h="259422">
                <a:tc>
                  <a:txBody>
                    <a:bodyPr/>
                    <a:lstStyle/>
                    <a:p>
                      <a:pPr marL="0" marR="0" algn="ctr">
                        <a:lnSpc>
                          <a:spcPct val="107000"/>
                        </a:lnSpc>
                        <a:spcBef>
                          <a:spcPts val="0"/>
                        </a:spcBef>
                        <a:spcAft>
                          <a:spcPts val="0"/>
                        </a:spcAft>
                      </a:pPr>
                      <a:r>
                        <a:rPr lang="tr-TR" sz="1100">
                          <a:effectLst/>
                        </a:rPr>
                        <a:t>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nSpc>
                          <a:spcPct val="107000"/>
                        </a:lnSpc>
                        <a:spcBef>
                          <a:spcPts val="0"/>
                        </a:spcBef>
                        <a:spcAft>
                          <a:spcPts val="0"/>
                        </a:spcAft>
                      </a:pPr>
                      <a:r>
                        <a:rPr lang="tr-TR" sz="1100">
                          <a:effectLst/>
                        </a:rPr>
                        <a:t>Mesleki-Teknik Faaliyetler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139700" algn="r">
                        <a:lnSpc>
                          <a:spcPct val="107000"/>
                        </a:lnSpc>
                        <a:spcBef>
                          <a:spcPts val="0"/>
                        </a:spcBef>
                        <a:spcAft>
                          <a:spcPts val="0"/>
                        </a:spcAft>
                      </a:pPr>
                      <a:r>
                        <a:rPr lang="tr-TR" sz="1100">
                          <a:effectLst/>
                        </a:rPr>
                        <a:t>24,46%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0,38%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2,75%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21,09%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14,58%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36,73%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197.480.088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408.596.831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48,33%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r>
              <a:tr h="259422">
                <a:tc>
                  <a:txBody>
                    <a:bodyPr/>
                    <a:lstStyle/>
                    <a:p>
                      <a:pPr marL="0" marR="0" algn="ctr">
                        <a:lnSpc>
                          <a:spcPct val="107000"/>
                        </a:lnSpc>
                        <a:spcBef>
                          <a:spcPts val="0"/>
                        </a:spcBef>
                        <a:spcAft>
                          <a:spcPts val="0"/>
                        </a:spcAft>
                      </a:pPr>
                      <a:r>
                        <a:rPr lang="tr-TR" sz="1100">
                          <a:effectLst/>
                        </a:rPr>
                        <a:t>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nSpc>
                          <a:spcPct val="107000"/>
                        </a:lnSpc>
                        <a:spcBef>
                          <a:spcPts val="0"/>
                        </a:spcBef>
                        <a:spcAft>
                          <a:spcPts val="0"/>
                        </a:spcAft>
                      </a:pPr>
                      <a:r>
                        <a:rPr lang="tr-TR" sz="1100">
                          <a:effectLst/>
                        </a:rPr>
                        <a:t>Diğer Hizmetler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139700" algn="r">
                        <a:lnSpc>
                          <a:spcPct val="107000"/>
                        </a:lnSpc>
                        <a:spcBef>
                          <a:spcPts val="0"/>
                        </a:spcBef>
                        <a:spcAft>
                          <a:spcPts val="0"/>
                        </a:spcAft>
                      </a:pPr>
                      <a:r>
                        <a:rPr lang="tr-TR" sz="1100">
                          <a:effectLst/>
                        </a:rPr>
                        <a:t>52,01%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0,70%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2,65%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6,51%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17,36%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20,76%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160.240.902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62.284.273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257,27%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r>
              <a:tr h="259422">
                <a:tc>
                  <a:txBody>
                    <a:bodyPr/>
                    <a:lstStyle/>
                    <a:p>
                      <a:pPr marL="0" marR="0" algn="ctr">
                        <a:lnSpc>
                          <a:spcPct val="107000"/>
                        </a:lnSpc>
                        <a:spcBef>
                          <a:spcPts val="0"/>
                        </a:spcBef>
                        <a:spcAft>
                          <a:spcPts val="0"/>
                        </a:spcAft>
                      </a:pPr>
                      <a:r>
                        <a:rPr lang="tr-TR" sz="1100">
                          <a:effectLst/>
                        </a:rPr>
                        <a:t>10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nSpc>
                          <a:spcPct val="107000"/>
                        </a:lnSpc>
                        <a:spcBef>
                          <a:spcPts val="0"/>
                        </a:spcBef>
                        <a:spcAft>
                          <a:spcPts val="0"/>
                        </a:spcAft>
                      </a:pPr>
                      <a:r>
                        <a:rPr lang="tr-TR" sz="1100">
                          <a:effectLst/>
                        </a:rPr>
                        <a:t>Bilgi ve İletişim</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139700" algn="r">
                        <a:lnSpc>
                          <a:spcPct val="107000"/>
                        </a:lnSpc>
                        <a:spcBef>
                          <a:spcPts val="0"/>
                        </a:spcBef>
                        <a:spcAft>
                          <a:spcPts val="0"/>
                        </a:spcAft>
                      </a:pPr>
                      <a:r>
                        <a:rPr lang="tr-TR" sz="1100">
                          <a:effectLst/>
                        </a:rPr>
                        <a:t>24,60%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0,24%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0,60%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3,57%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5,24%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65,75%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145.422.507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120.764.746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120,42%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r>
              <a:tr h="259422">
                <a:tc>
                  <a:txBody>
                    <a:bodyPr/>
                    <a:lstStyle/>
                    <a:p>
                      <a:pPr marL="0" marR="0" algn="ctr">
                        <a:lnSpc>
                          <a:spcPct val="107000"/>
                        </a:lnSpc>
                        <a:spcBef>
                          <a:spcPts val="0"/>
                        </a:spcBef>
                        <a:spcAft>
                          <a:spcPts val="0"/>
                        </a:spcAft>
                      </a:pPr>
                      <a:r>
                        <a:rPr lang="tr-TR" sz="1100">
                          <a:effectLst/>
                        </a:rPr>
                        <a:t>11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nSpc>
                          <a:spcPct val="107000"/>
                        </a:lnSpc>
                        <a:spcBef>
                          <a:spcPts val="0"/>
                        </a:spcBef>
                        <a:spcAft>
                          <a:spcPts val="0"/>
                        </a:spcAft>
                      </a:pPr>
                      <a:r>
                        <a:rPr lang="tr-TR" sz="1100">
                          <a:effectLst/>
                        </a:rPr>
                        <a:t>Sağlık-Sosyal Hizmetler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139700" algn="r">
                        <a:lnSpc>
                          <a:spcPct val="107000"/>
                        </a:lnSpc>
                        <a:spcBef>
                          <a:spcPts val="0"/>
                        </a:spcBef>
                        <a:spcAft>
                          <a:spcPts val="0"/>
                        </a:spcAft>
                      </a:pPr>
                      <a:r>
                        <a:rPr lang="tr-TR" sz="1100">
                          <a:effectLst/>
                        </a:rPr>
                        <a:t>17,54%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1,67%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1,92%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35,36%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39,02%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4,49%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98.472.585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146.007.337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67,44%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r>
              <a:tr h="259422">
                <a:tc>
                  <a:txBody>
                    <a:bodyPr/>
                    <a:lstStyle/>
                    <a:p>
                      <a:pPr marL="0" marR="0" algn="ctr">
                        <a:lnSpc>
                          <a:spcPct val="107000"/>
                        </a:lnSpc>
                        <a:spcBef>
                          <a:spcPts val="0"/>
                        </a:spcBef>
                        <a:spcAft>
                          <a:spcPts val="0"/>
                        </a:spcAft>
                      </a:pPr>
                      <a:r>
                        <a:rPr lang="tr-TR" sz="1100">
                          <a:effectLst/>
                        </a:rPr>
                        <a:t>12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nSpc>
                          <a:spcPct val="107000"/>
                        </a:lnSpc>
                        <a:spcBef>
                          <a:spcPts val="0"/>
                        </a:spcBef>
                        <a:spcAft>
                          <a:spcPts val="0"/>
                        </a:spcAft>
                      </a:pPr>
                      <a:r>
                        <a:rPr lang="tr-TR" sz="1100">
                          <a:effectLst/>
                        </a:rPr>
                        <a:t>İdare ve Destek Hizmetleri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139700" algn="r">
                        <a:lnSpc>
                          <a:spcPct val="107000"/>
                        </a:lnSpc>
                        <a:spcBef>
                          <a:spcPts val="0"/>
                        </a:spcBef>
                        <a:spcAft>
                          <a:spcPts val="0"/>
                        </a:spcAft>
                      </a:pPr>
                      <a:r>
                        <a:rPr lang="tr-TR" sz="1100">
                          <a:effectLst/>
                        </a:rPr>
                        <a:t>35,43%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0,51%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4,20%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21,69%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33,11%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5,06%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88.096.966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103.828.906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84,85%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r>
              <a:tr h="259422">
                <a:tc>
                  <a:txBody>
                    <a:bodyPr/>
                    <a:lstStyle/>
                    <a:p>
                      <a:pPr marL="0" marR="0" algn="ctr">
                        <a:lnSpc>
                          <a:spcPct val="107000"/>
                        </a:lnSpc>
                        <a:spcBef>
                          <a:spcPts val="0"/>
                        </a:spcBef>
                        <a:spcAft>
                          <a:spcPts val="0"/>
                        </a:spcAft>
                      </a:pPr>
                      <a:r>
                        <a:rPr lang="tr-TR" sz="1100">
                          <a:effectLst/>
                        </a:rPr>
                        <a:t>13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nSpc>
                          <a:spcPct val="107000"/>
                        </a:lnSpc>
                        <a:spcBef>
                          <a:spcPts val="0"/>
                        </a:spcBef>
                        <a:spcAft>
                          <a:spcPts val="0"/>
                        </a:spcAft>
                      </a:pPr>
                      <a:r>
                        <a:rPr lang="tr-TR" sz="1100">
                          <a:effectLst/>
                        </a:rPr>
                        <a:t>Eğitim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139700" algn="r">
                        <a:lnSpc>
                          <a:spcPct val="107000"/>
                        </a:lnSpc>
                        <a:spcBef>
                          <a:spcPts val="0"/>
                        </a:spcBef>
                        <a:spcAft>
                          <a:spcPts val="0"/>
                        </a:spcAft>
                      </a:pPr>
                      <a:r>
                        <a:rPr lang="tr-TR" sz="1100">
                          <a:effectLst/>
                        </a:rPr>
                        <a:t>11,92%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0,88%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3,10%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25,13%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53,47%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5,50%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81.698.335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103.502.354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78,93%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r>
              <a:tr h="259422">
                <a:tc>
                  <a:txBody>
                    <a:bodyPr/>
                    <a:lstStyle/>
                    <a:p>
                      <a:pPr marL="0" marR="0" algn="ctr">
                        <a:lnSpc>
                          <a:spcPct val="107000"/>
                        </a:lnSpc>
                        <a:spcBef>
                          <a:spcPts val="0"/>
                        </a:spcBef>
                        <a:spcAft>
                          <a:spcPts val="0"/>
                        </a:spcAft>
                      </a:pPr>
                      <a:r>
                        <a:rPr lang="tr-TR" sz="1100">
                          <a:effectLst/>
                        </a:rPr>
                        <a:t>14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nSpc>
                          <a:spcPct val="107000"/>
                        </a:lnSpc>
                        <a:spcBef>
                          <a:spcPts val="0"/>
                        </a:spcBef>
                        <a:spcAft>
                          <a:spcPts val="0"/>
                        </a:spcAft>
                      </a:pPr>
                      <a:r>
                        <a:rPr lang="tr-TR" sz="1100">
                          <a:effectLst/>
                        </a:rPr>
                        <a:t>Diğer Madencilik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139700" algn="r">
                        <a:lnSpc>
                          <a:spcPct val="107000"/>
                        </a:lnSpc>
                        <a:spcBef>
                          <a:spcPts val="0"/>
                        </a:spcBef>
                        <a:spcAft>
                          <a:spcPts val="0"/>
                        </a:spcAft>
                      </a:pPr>
                      <a:r>
                        <a:rPr lang="tr-TR" sz="1100">
                          <a:effectLst/>
                        </a:rPr>
                        <a:t>16,43%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5,73%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15,75%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4,25%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15,65%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42,19%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42.644.150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57.739.771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73,86%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r>
              <a:tr h="259422">
                <a:tc>
                  <a:txBody>
                    <a:bodyPr/>
                    <a:lstStyle/>
                    <a:p>
                      <a:pPr marL="0" marR="0" algn="ctr">
                        <a:lnSpc>
                          <a:spcPct val="107000"/>
                        </a:lnSpc>
                        <a:spcBef>
                          <a:spcPts val="0"/>
                        </a:spcBef>
                        <a:spcAft>
                          <a:spcPts val="0"/>
                        </a:spcAft>
                      </a:pPr>
                      <a:r>
                        <a:rPr lang="tr-TR" sz="1100">
                          <a:effectLst/>
                        </a:rPr>
                        <a:t>15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nSpc>
                          <a:spcPct val="107000"/>
                        </a:lnSpc>
                        <a:spcBef>
                          <a:spcPts val="0"/>
                        </a:spcBef>
                        <a:spcAft>
                          <a:spcPts val="0"/>
                        </a:spcAft>
                      </a:pPr>
                      <a:r>
                        <a:rPr lang="tr-TR" sz="1100">
                          <a:effectLst/>
                        </a:rPr>
                        <a:t>Tarım-Ormancılık-Balıkçılık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139700" algn="r">
                        <a:lnSpc>
                          <a:spcPct val="107000"/>
                        </a:lnSpc>
                        <a:spcBef>
                          <a:spcPts val="0"/>
                        </a:spcBef>
                        <a:spcAft>
                          <a:spcPts val="0"/>
                        </a:spcAft>
                      </a:pPr>
                      <a:r>
                        <a:rPr lang="tr-TR" sz="1100">
                          <a:effectLst/>
                        </a:rPr>
                        <a:t>26,54%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1,99%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2,81%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38,66%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6,99%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23,01%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18.521.025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199.161.909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9,30%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r>
              <a:tr h="259422">
                <a:tc>
                  <a:txBody>
                    <a:bodyPr/>
                    <a:lstStyle/>
                    <a:p>
                      <a:pPr marL="0" marR="0" algn="ctr">
                        <a:lnSpc>
                          <a:spcPct val="107000"/>
                        </a:lnSpc>
                        <a:spcBef>
                          <a:spcPts val="0"/>
                        </a:spcBef>
                        <a:spcAft>
                          <a:spcPts val="0"/>
                        </a:spcAft>
                      </a:pPr>
                      <a:r>
                        <a:rPr lang="tr-TR" sz="1100">
                          <a:effectLst/>
                        </a:rPr>
                        <a:t>16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nSpc>
                          <a:spcPct val="107000"/>
                        </a:lnSpc>
                        <a:spcBef>
                          <a:spcPts val="0"/>
                        </a:spcBef>
                        <a:spcAft>
                          <a:spcPts val="0"/>
                        </a:spcAft>
                      </a:pPr>
                      <a:r>
                        <a:rPr lang="tr-TR" sz="1100">
                          <a:effectLst/>
                        </a:rPr>
                        <a:t>Kültür-Sanat-Spor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139700" algn="r">
                        <a:lnSpc>
                          <a:spcPct val="107000"/>
                        </a:lnSpc>
                        <a:spcBef>
                          <a:spcPts val="0"/>
                        </a:spcBef>
                        <a:spcAft>
                          <a:spcPts val="0"/>
                        </a:spcAft>
                      </a:pPr>
                      <a:r>
                        <a:rPr lang="tr-TR" sz="1100">
                          <a:effectLst/>
                        </a:rPr>
                        <a:t>13,58%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5,02%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4,26%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43,73%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12,70%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20,72%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15.946.021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20.102.221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79,32%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r>
              <a:tr h="167938">
                <a:tc>
                  <a:txBody>
                    <a:bodyPr/>
                    <a:lstStyle/>
                    <a:p>
                      <a:pPr marL="0" marR="0" algn="ctr">
                        <a:lnSpc>
                          <a:spcPct val="107000"/>
                        </a:lnSpc>
                        <a:spcBef>
                          <a:spcPts val="0"/>
                        </a:spcBef>
                        <a:spcAft>
                          <a:spcPts val="0"/>
                        </a:spcAft>
                      </a:pPr>
                      <a:r>
                        <a:rPr lang="tr-TR" sz="1100">
                          <a:effectLst/>
                        </a:rPr>
                        <a:t>17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nSpc>
                          <a:spcPct val="107000"/>
                        </a:lnSpc>
                        <a:spcBef>
                          <a:spcPts val="0"/>
                        </a:spcBef>
                        <a:spcAft>
                          <a:spcPts val="0"/>
                        </a:spcAft>
                      </a:pPr>
                      <a:r>
                        <a:rPr lang="tr-TR" sz="1100">
                          <a:effectLst/>
                        </a:rPr>
                        <a:t>Finans-Sigorta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139700" algn="r">
                        <a:lnSpc>
                          <a:spcPct val="107000"/>
                        </a:lnSpc>
                        <a:spcBef>
                          <a:spcPts val="0"/>
                        </a:spcBef>
                        <a:spcAft>
                          <a:spcPts val="0"/>
                        </a:spcAft>
                      </a:pPr>
                      <a:r>
                        <a:rPr lang="tr-TR" sz="1100">
                          <a:effectLst/>
                        </a:rPr>
                        <a:t>25,21%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1,08%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3,56%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31,42%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31,29%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7,45%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13.194.146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51.342.923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25,70%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r>
              <a:tr h="259422">
                <a:tc>
                  <a:txBody>
                    <a:bodyPr/>
                    <a:lstStyle/>
                    <a:p>
                      <a:pPr marL="0" marR="0" algn="ctr">
                        <a:lnSpc>
                          <a:spcPct val="107000"/>
                        </a:lnSpc>
                        <a:spcBef>
                          <a:spcPts val="0"/>
                        </a:spcBef>
                        <a:spcAft>
                          <a:spcPts val="0"/>
                        </a:spcAft>
                      </a:pPr>
                      <a:r>
                        <a:rPr lang="tr-TR" sz="1100">
                          <a:effectLst/>
                        </a:rPr>
                        <a:t>18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nSpc>
                          <a:spcPct val="107000"/>
                        </a:lnSpc>
                        <a:spcBef>
                          <a:spcPts val="0"/>
                        </a:spcBef>
                        <a:spcAft>
                          <a:spcPts val="0"/>
                        </a:spcAft>
                      </a:pPr>
                      <a:r>
                        <a:rPr lang="tr-TR" sz="1100">
                          <a:effectLst/>
                        </a:rPr>
                        <a:t>Su-Kanalizasyon-Atık Yönetimi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139700" algn="r">
                        <a:lnSpc>
                          <a:spcPct val="107000"/>
                        </a:lnSpc>
                        <a:spcBef>
                          <a:spcPts val="0"/>
                        </a:spcBef>
                        <a:spcAft>
                          <a:spcPts val="0"/>
                        </a:spcAft>
                      </a:pPr>
                      <a:r>
                        <a:rPr lang="tr-TR" sz="1100">
                          <a:effectLst/>
                        </a:rPr>
                        <a:t>30,04%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1,50%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14,76%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14,86%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37,61%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1,23%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2.488.381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6.422.946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38,74%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r>
              <a:tr h="167938">
                <a:tc>
                  <a:txBody>
                    <a:bodyPr/>
                    <a:lstStyle/>
                    <a:p>
                      <a:pPr marL="0" marR="0" algn="ctr">
                        <a:lnSpc>
                          <a:spcPct val="107000"/>
                        </a:lnSpc>
                        <a:spcBef>
                          <a:spcPts val="0"/>
                        </a:spcBef>
                        <a:spcAft>
                          <a:spcPts val="0"/>
                        </a:spcAft>
                      </a:pPr>
                      <a:r>
                        <a:rPr lang="tr-TR" sz="1100">
                          <a:effectLst/>
                        </a:rPr>
                        <a:t>19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nSpc>
                          <a:spcPct val="107000"/>
                        </a:lnSpc>
                        <a:spcBef>
                          <a:spcPts val="0"/>
                        </a:spcBef>
                        <a:spcAft>
                          <a:spcPts val="0"/>
                        </a:spcAft>
                      </a:pPr>
                      <a:r>
                        <a:rPr lang="tr-TR" sz="1100">
                          <a:effectLst/>
                        </a:rPr>
                        <a:t>Gayrimenkul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139700" algn="r">
                        <a:lnSpc>
                          <a:spcPct val="107000"/>
                        </a:lnSpc>
                        <a:spcBef>
                          <a:spcPts val="0"/>
                        </a:spcBef>
                        <a:spcAft>
                          <a:spcPts val="0"/>
                        </a:spcAft>
                      </a:pPr>
                      <a:r>
                        <a:rPr lang="tr-TR" sz="1100">
                          <a:effectLst/>
                        </a:rPr>
                        <a:t>13,41%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3,50%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3,15%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44,32%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35,62%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0,00%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1.245.048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879.027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141,64%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r>
              <a:tr h="259422">
                <a:tc>
                  <a:txBody>
                    <a:bodyPr/>
                    <a:lstStyle/>
                    <a:p>
                      <a:pPr>
                        <a:lnSpc>
                          <a:spcPct val="107000"/>
                        </a:lnSpc>
                      </a:pPr>
                      <a:endParaRPr lang="tr-TR" sz="1100">
                        <a:effectLst/>
                        <a:latin typeface="Calibri" panose="020F0502020204030204" pitchFamily="34" charset="0"/>
                      </a:endParaRPr>
                    </a:p>
                  </a:txBody>
                  <a:tcPr marL="29141" marR="29141" marT="0" marB="0" anchor="b"/>
                </a:tc>
                <a:tc>
                  <a:txBody>
                    <a:bodyPr/>
                    <a:lstStyle/>
                    <a:p>
                      <a:pPr marL="0" marR="0">
                        <a:lnSpc>
                          <a:spcPct val="107000"/>
                        </a:lnSpc>
                        <a:spcBef>
                          <a:spcPts val="0"/>
                        </a:spcBef>
                        <a:spcAft>
                          <a:spcPts val="0"/>
                        </a:spcAft>
                      </a:pPr>
                      <a:r>
                        <a:rPr lang="tr-TR" sz="1100">
                          <a:effectLst/>
                        </a:rPr>
                        <a:t>ORTALAMA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139700" algn="r">
                        <a:lnSpc>
                          <a:spcPct val="107000"/>
                        </a:lnSpc>
                        <a:spcBef>
                          <a:spcPts val="0"/>
                        </a:spcBef>
                        <a:spcAft>
                          <a:spcPts val="0"/>
                        </a:spcAft>
                      </a:pPr>
                      <a:r>
                        <a:rPr lang="tr-TR" sz="1100">
                          <a:effectLst/>
                        </a:rPr>
                        <a:t>26,95%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1,67%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3,63%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23,83%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21,74%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55245" algn="r">
                        <a:lnSpc>
                          <a:spcPct val="107000"/>
                        </a:lnSpc>
                        <a:spcBef>
                          <a:spcPts val="0"/>
                        </a:spcBef>
                        <a:spcAft>
                          <a:spcPts val="0"/>
                        </a:spcAft>
                      </a:pPr>
                      <a:r>
                        <a:rPr lang="tr-TR" sz="1100">
                          <a:effectLst/>
                        </a:rPr>
                        <a:t>22,18%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c>
                  <a:txBody>
                    <a:bodyPr/>
                    <a:lstStyle/>
                    <a:p>
                      <a:pPr marL="0" marR="0" algn="r">
                        <a:lnSpc>
                          <a:spcPct val="107000"/>
                        </a:lnSpc>
                        <a:spcBef>
                          <a:spcPts val="0"/>
                        </a:spcBef>
                        <a:spcAft>
                          <a:spcPts val="0"/>
                        </a:spcAft>
                      </a:pPr>
                      <a:r>
                        <a:rPr lang="tr-TR" sz="1100" dirty="0">
                          <a:effectLst/>
                        </a:rPr>
                        <a:t>89,09%</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141" marR="29141" marT="0" marB="0" anchor="ctr"/>
                </a:tc>
              </a:tr>
            </a:tbl>
          </a:graphicData>
        </a:graphic>
      </p:graphicFrame>
    </p:spTree>
    <p:extLst>
      <p:ext uri="{BB962C8B-B14F-4D97-AF65-F5344CB8AC3E}">
        <p14:creationId xmlns:p14="http://schemas.microsoft.com/office/powerpoint/2010/main" val="3742914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115910"/>
            <a:ext cx="9404723" cy="772732"/>
          </a:xfrm>
        </p:spPr>
        <p:txBody>
          <a:bodyPr/>
          <a:lstStyle/>
          <a:p>
            <a:r>
              <a:rPr lang="tr-TR" dirty="0" smtClean="0"/>
              <a:t>Nüfus Hareketleri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028874928"/>
              </p:ext>
            </p:extLst>
          </p:nvPr>
        </p:nvGraphicFramePr>
        <p:xfrm>
          <a:off x="206062" y="1017430"/>
          <a:ext cx="11745533" cy="5478912"/>
        </p:xfrm>
        <a:graphic>
          <a:graphicData uri="http://schemas.openxmlformats.org/drawingml/2006/table">
            <a:tbl>
              <a:tblPr firstRow="1" firstCol="1" bandRow="1">
                <a:tableStyleId>{5C22544A-7EE6-4342-B048-85BDC9FD1C3A}</a:tableStyleId>
              </a:tblPr>
              <a:tblGrid>
                <a:gridCol w="1892771"/>
                <a:gridCol w="1440729"/>
                <a:gridCol w="1666747"/>
                <a:gridCol w="1704631"/>
                <a:gridCol w="1704631"/>
                <a:gridCol w="1668012"/>
                <a:gridCol w="1668012"/>
              </a:tblGrid>
              <a:tr h="998738">
                <a:tc>
                  <a:txBody>
                    <a:bodyPr/>
                    <a:lstStyle/>
                    <a:p>
                      <a:pPr marL="0" marR="0">
                        <a:lnSpc>
                          <a:spcPct val="107000"/>
                        </a:lnSpc>
                        <a:spcBef>
                          <a:spcPts val="0"/>
                        </a:spcBef>
                        <a:spcAft>
                          <a:spcPts val="0"/>
                        </a:spcAft>
                      </a:pPr>
                      <a:r>
                        <a:rPr lang="tr-TR" sz="2400" dirty="0">
                          <a:effectLst/>
                        </a:rPr>
                        <a:t>İlçeler</a:t>
                      </a:r>
                      <a:endParaRPr lang="tr-T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ctr">
                        <a:lnSpc>
                          <a:spcPct val="107000"/>
                        </a:lnSpc>
                        <a:spcBef>
                          <a:spcPts val="0"/>
                        </a:spcBef>
                        <a:spcAft>
                          <a:spcPts val="0"/>
                        </a:spcAft>
                      </a:pPr>
                      <a:r>
                        <a:rPr lang="tr-TR" sz="2400" dirty="0">
                          <a:effectLst/>
                        </a:rPr>
                        <a:t> </a:t>
                      </a:r>
                      <a:endParaRPr lang="tr-T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ctr">
                        <a:lnSpc>
                          <a:spcPct val="107000"/>
                        </a:lnSpc>
                        <a:spcBef>
                          <a:spcPts val="0"/>
                        </a:spcBef>
                        <a:spcAft>
                          <a:spcPts val="0"/>
                        </a:spcAft>
                      </a:pPr>
                      <a:r>
                        <a:rPr lang="tr-TR" sz="2400" dirty="0">
                          <a:effectLst/>
                        </a:rPr>
                        <a:t>Toplam Nüfus</a:t>
                      </a:r>
                      <a:endParaRPr lang="tr-T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ctr">
                        <a:lnSpc>
                          <a:spcPct val="107000"/>
                        </a:lnSpc>
                        <a:spcBef>
                          <a:spcPts val="0"/>
                        </a:spcBef>
                        <a:spcAft>
                          <a:spcPts val="0"/>
                        </a:spcAft>
                      </a:pPr>
                      <a:r>
                        <a:rPr lang="tr-TR" sz="2400" dirty="0">
                          <a:effectLst/>
                        </a:rPr>
                        <a:t>İl/İlçe Merkezi</a:t>
                      </a:r>
                      <a:endParaRPr lang="tr-T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ctr">
                        <a:lnSpc>
                          <a:spcPct val="107000"/>
                        </a:lnSpc>
                        <a:spcBef>
                          <a:spcPts val="0"/>
                        </a:spcBef>
                        <a:spcAft>
                          <a:spcPts val="0"/>
                        </a:spcAft>
                      </a:pPr>
                      <a:r>
                        <a:rPr lang="tr-TR" sz="2400" dirty="0">
                          <a:effectLst/>
                        </a:rPr>
                        <a:t>Belde ve Köy</a:t>
                      </a:r>
                      <a:endParaRPr lang="tr-T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ctr">
                        <a:lnSpc>
                          <a:spcPct val="107000"/>
                        </a:lnSpc>
                        <a:spcBef>
                          <a:spcPts val="0"/>
                        </a:spcBef>
                        <a:spcAft>
                          <a:spcPts val="0"/>
                        </a:spcAft>
                      </a:pPr>
                      <a:r>
                        <a:rPr lang="tr-TR" sz="2400" dirty="0">
                          <a:effectLst/>
                        </a:rPr>
                        <a:t>İl/İlçe Merkezi Nüfusu/Toplam Nüfus</a:t>
                      </a:r>
                      <a:endParaRPr lang="tr-T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ctr">
                        <a:lnSpc>
                          <a:spcPct val="107000"/>
                        </a:lnSpc>
                        <a:spcBef>
                          <a:spcPts val="0"/>
                        </a:spcBef>
                        <a:spcAft>
                          <a:spcPts val="0"/>
                        </a:spcAft>
                      </a:pPr>
                      <a:r>
                        <a:rPr lang="tr-TR" sz="2400" dirty="0">
                          <a:effectLst/>
                        </a:rPr>
                        <a:t>Belde ve Köy Nüfusu/Toplam Nüfus</a:t>
                      </a:r>
                      <a:endParaRPr lang="tr-T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r>
              <a:tr h="374133">
                <a:tc rowSpan="3">
                  <a:txBody>
                    <a:bodyPr/>
                    <a:lstStyle/>
                    <a:p>
                      <a:pPr marL="0" marR="0">
                        <a:lnSpc>
                          <a:spcPct val="107000"/>
                        </a:lnSpc>
                        <a:spcBef>
                          <a:spcPts val="0"/>
                        </a:spcBef>
                        <a:spcAft>
                          <a:spcPts val="0"/>
                        </a:spcAft>
                      </a:pPr>
                      <a:r>
                        <a:rPr lang="tr-TR" sz="2400" dirty="0">
                          <a:effectLst/>
                        </a:rPr>
                        <a:t> </a:t>
                      </a:r>
                    </a:p>
                    <a:p>
                      <a:pPr marL="0" marR="0">
                        <a:lnSpc>
                          <a:spcPct val="107000"/>
                        </a:lnSpc>
                        <a:spcBef>
                          <a:spcPts val="0"/>
                        </a:spcBef>
                        <a:spcAft>
                          <a:spcPts val="0"/>
                        </a:spcAft>
                      </a:pPr>
                      <a:r>
                        <a:rPr lang="tr-TR" sz="2400" dirty="0">
                          <a:effectLst/>
                        </a:rPr>
                        <a:t>Devrek</a:t>
                      </a:r>
                      <a:endParaRPr lang="tr-T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a:effectLst/>
                        </a:rPr>
                        <a:t>2013</a:t>
                      </a:r>
                      <a:endParaRPr lang="tr-T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dirty="0">
                          <a:effectLst/>
                        </a:rPr>
                        <a:t>56571</a:t>
                      </a:r>
                      <a:endParaRPr lang="tr-T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a:effectLst/>
                        </a:rPr>
                        <a:t>24213</a:t>
                      </a:r>
                      <a:endParaRPr lang="tr-T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a:effectLst/>
                        </a:rPr>
                        <a:t>32358</a:t>
                      </a:r>
                      <a:endParaRPr lang="tr-T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a:effectLst/>
                        </a:rPr>
                        <a:t>42.8</a:t>
                      </a:r>
                      <a:endParaRPr lang="tr-T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a:effectLst/>
                        </a:rPr>
                        <a:t>57.2</a:t>
                      </a:r>
                      <a:endParaRPr lang="tr-T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r>
              <a:tr h="374133">
                <a:tc vMerge="1">
                  <a:txBody>
                    <a:bodyPr/>
                    <a:lstStyle/>
                    <a:p>
                      <a:endParaRPr lang="tr-TR"/>
                    </a:p>
                  </a:txBody>
                  <a:tcPr/>
                </a:tc>
                <a:tc>
                  <a:txBody>
                    <a:bodyPr/>
                    <a:lstStyle/>
                    <a:p>
                      <a:pPr marL="0" marR="0" algn="r">
                        <a:lnSpc>
                          <a:spcPct val="107000"/>
                        </a:lnSpc>
                        <a:spcBef>
                          <a:spcPts val="0"/>
                        </a:spcBef>
                        <a:spcAft>
                          <a:spcPts val="0"/>
                        </a:spcAft>
                      </a:pPr>
                      <a:r>
                        <a:rPr lang="tr-TR" sz="2400" dirty="0">
                          <a:effectLst/>
                        </a:rPr>
                        <a:t>2014</a:t>
                      </a:r>
                      <a:endParaRPr lang="tr-T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dirty="0">
                          <a:effectLst/>
                        </a:rPr>
                        <a:t>55889</a:t>
                      </a:r>
                      <a:endParaRPr lang="tr-T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dirty="0">
                          <a:effectLst/>
                        </a:rPr>
                        <a:t>25061</a:t>
                      </a:r>
                      <a:endParaRPr lang="tr-T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dirty="0">
                          <a:effectLst/>
                        </a:rPr>
                        <a:t>30828</a:t>
                      </a:r>
                      <a:endParaRPr lang="tr-T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a:effectLst/>
                        </a:rPr>
                        <a:t>44.8</a:t>
                      </a:r>
                      <a:endParaRPr lang="tr-T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dirty="0">
                          <a:effectLst/>
                        </a:rPr>
                        <a:t>55.1</a:t>
                      </a:r>
                      <a:endParaRPr lang="tr-T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r>
              <a:tr h="374133">
                <a:tc vMerge="1">
                  <a:txBody>
                    <a:bodyPr/>
                    <a:lstStyle/>
                    <a:p>
                      <a:endParaRPr lang="tr-TR"/>
                    </a:p>
                  </a:txBody>
                  <a:tcPr/>
                </a:tc>
                <a:tc>
                  <a:txBody>
                    <a:bodyPr/>
                    <a:lstStyle/>
                    <a:p>
                      <a:pPr marL="0" marR="0" algn="r">
                        <a:lnSpc>
                          <a:spcPct val="107000"/>
                        </a:lnSpc>
                        <a:spcBef>
                          <a:spcPts val="0"/>
                        </a:spcBef>
                        <a:spcAft>
                          <a:spcPts val="0"/>
                        </a:spcAft>
                      </a:pPr>
                      <a:r>
                        <a:rPr lang="tr-TR" sz="2400">
                          <a:effectLst/>
                        </a:rPr>
                        <a:t>2015</a:t>
                      </a:r>
                      <a:endParaRPr lang="tr-T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dirty="0">
                          <a:effectLst/>
                        </a:rPr>
                        <a:t>56282</a:t>
                      </a:r>
                      <a:endParaRPr lang="tr-T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dirty="0">
                          <a:effectLst/>
                        </a:rPr>
                        <a:t>26556</a:t>
                      </a:r>
                      <a:endParaRPr lang="tr-T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dirty="0">
                          <a:effectLst/>
                        </a:rPr>
                        <a:t>29726</a:t>
                      </a:r>
                      <a:endParaRPr lang="tr-T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dirty="0">
                          <a:effectLst/>
                        </a:rPr>
                        <a:t>47.2</a:t>
                      </a:r>
                      <a:endParaRPr lang="tr-T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dirty="0">
                          <a:effectLst/>
                        </a:rPr>
                        <a:t>52.8</a:t>
                      </a:r>
                      <a:endParaRPr lang="tr-T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r>
              <a:tr h="374133">
                <a:tc rowSpan="3">
                  <a:txBody>
                    <a:bodyPr/>
                    <a:lstStyle/>
                    <a:p>
                      <a:pPr marL="0" marR="0">
                        <a:lnSpc>
                          <a:spcPct val="107000"/>
                        </a:lnSpc>
                        <a:spcBef>
                          <a:spcPts val="0"/>
                        </a:spcBef>
                        <a:spcAft>
                          <a:spcPts val="0"/>
                        </a:spcAft>
                      </a:pPr>
                      <a:r>
                        <a:rPr lang="tr-TR" sz="2400" dirty="0">
                          <a:effectLst/>
                        </a:rPr>
                        <a:t> </a:t>
                      </a:r>
                    </a:p>
                    <a:p>
                      <a:pPr marL="0" marR="0">
                        <a:lnSpc>
                          <a:spcPct val="107000"/>
                        </a:lnSpc>
                        <a:spcBef>
                          <a:spcPts val="0"/>
                        </a:spcBef>
                        <a:spcAft>
                          <a:spcPts val="0"/>
                        </a:spcAft>
                      </a:pPr>
                      <a:r>
                        <a:rPr lang="tr-TR" sz="2400" dirty="0">
                          <a:effectLst/>
                        </a:rPr>
                        <a:t>Gökçebey</a:t>
                      </a:r>
                      <a:endParaRPr lang="tr-T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a:effectLst/>
                        </a:rPr>
                        <a:t>2013</a:t>
                      </a:r>
                      <a:endParaRPr lang="tr-T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a:effectLst/>
                        </a:rPr>
                        <a:t>22296</a:t>
                      </a:r>
                      <a:endParaRPr lang="tr-T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dirty="0">
                          <a:effectLst/>
                        </a:rPr>
                        <a:t>7242</a:t>
                      </a:r>
                      <a:endParaRPr lang="tr-T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dirty="0">
                          <a:effectLst/>
                        </a:rPr>
                        <a:t>15054</a:t>
                      </a:r>
                      <a:endParaRPr lang="tr-T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a:effectLst/>
                        </a:rPr>
                        <a:t>32.5</a:t>
                      </a:r>
                      <a:endParaRPr lang="tr-T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a:effectLst/>
                        </a:rPr>
                        <a:t>67.5</a:t>
                      </a:r>
                      <a:endParaRPr lang="tr-T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r>
              <a:tr h="374133">
                <a:tc vMerge="1">
                  <a:txBody>
                    <a:bodyPr/>
                    <a:lstStyle/>
                    <a:p>
                      <a:endParaRPr lang="tr-TR"/>
                    </a:p>
                  </a:txBody>
                  <a:tcPr/>
                </a:tc>
                <a:tc>
                  <a:txBody>
                    <a:bodyPr/>
                    <a:lstStyle/>
                    <a:p>
                      <a:pPr marL="0" marR="0" algn="r">
                        <a:lnSpc>
                          <a:spcPct val="107000"/>
                        </a:lnSpc>
                        <a:spcBef>
                          <a:spcPts val="0"/>
                        </a:spcBef>
                        <a:spcAft>
                          <a:spcPts val="0"/>
                        </a:spcAft>
                      </a:pPr>
                      <a:r>
                        <a:rPr lang="tr-TR" sz="2400">
                          <a:effectLst/>
                        </a:rPr>
                        <a:t>2014</a:t>
                      </a:r>
                      <a:endParaRPr lang="tr-T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a:effectLst/>
                        </a:rPr>
                        <a:t>21978</a:t>
                      </a:r>
                      <a:endParaRPr lang="tr-T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dirty="0">
                          <a:effectLst/>
                        </a:rPr>
                        <a:t>7436</a:t>
                      </a:r>
                      <a:endParaRPr lang="tr-T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dirty="0">
                          <a:effectLst/>
                        </a:rPr>
                        <a:t>14542</a:t>
                      </a:r>
                      <a:endParaRPr lang="tr-T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a:effectLst/>
                        </a:rPr>
                        <a:t>33.8</a:t>
                      </a:r>
                      <a:endParaRPr lang="tr-T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a:effectLst/>
                        </a:rPr>
                        <a:t>66.2</a:t>
                      </a:r>
                      <a:endParaRPr lang="tr-T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r>
              <a:tr h="374133">
                <a:tc vMerge="1">
                  <a:txBody>
                    <a:bodyPr/>
                    <a:lstStyle/>
                    <a:p>
                      <a:endParaRPr lang="tr-TR"/>
                    </a:p>
                  </a:txBody>
                  <a:tcPr/>
                </a:tc>
                <a:tc>
                  <a:txBody>
                    <a:bodyPr/>
                    <a:lstStyle/>
                    <a:p>
                      <a:pPr marL="0" marR="0" algn="r">
                        <a:lnSpc>
                          <a:spcPct val="107000"/>
                        </a:lnSpc>
                        <a:spcBef>
                          <a:spcPts val="0"/>
                        </a:spcBef>
                        <a:spcAft>
                          <a:spcPts val="0"/>
                        </a:spcAft>
                      </a:pPr>
                      <a:r>
                        <a:rPr lang="tr-TR" sz="2400">
                          <a:effectLst/>
                        </a:rPr>
                        <a:t>2015</a:t>
                      </a:r>
                      <a:endParaRPr lang="tr-T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a:effectLst/>
                        </a:rPr>
                        <a:t>21402</a:t>
                      </a:r>
                      <a:endParaRPr lang="tr-T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dirty="0">
                          <a:effectLst/>
                        </a:rPr>
                        <a:t>8098</a:t>
                      </a:r>
                      <a:endParaRPr lang="tr-T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dirty="0">
                          <a:effectLst/>
                        </a:rPr>
                        <a:t>13304</a:t>
                      </a:r>
                      <a:endParaRPr lang="tr-T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dirty="0">
                          <a:effectLst/>
                        </a:rPr>
                        <a:t>37.8</a:t>
                      </a:r>
                      <a:endParaRPr lang="tr-T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a:effectLst/>
                        </a:rPr>
                        <a:t>62.2</a:t>
                      </a:r>
                      <a:endParaRPr lang="tr-T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r>
              <a:tr h="374133">
                <a:tc rowSpan="3">
                  <a:txBody>
                    <a:bodyPr/>
                    <a:lstStyle/>
                    <a:p>
                      <a:pPr marL="0" marR="0">
                        <a:lnSpc>
                          <a:spcPct val="107000"/>
                        </a:lnSpc>
                        <a:spcBef>
                          <a:spcPts val="0"/>
                        </a:spcBef>
                        <a:spcAft>
                          <a:spcPts val="0"/>
                        </a:spcAft>
                      </a:pPr>
                      <a:r>
                        <a:rPr lang="tr-TR" sz="2400" dirty="0" smtClean="0">
                          <a:effectLst/>
                        </a:rPr>
                        <a:t> </a:t>
                      </a:r>
                    </a:p>
                    <a:p>
                      <a:pPr marL="0" marR="0">
                        <a:lnSpc>
                          <a:spcPct val="107000"/>
                        </a:lnSpc>
                        <a:spcBef>
                          <a:spcPts val="0"/>
                        </a:spcBef>
                        <a:spcAft>
                          <a:spcPts val="0"/>
                        </a:spcAft>
                      </a:pPr>
                      <a:r>
                        <a:rPr lang="tr-TR" sz="2400" dirty="0" smtClean="0">
                          <a:effectLst/>
                        </a:rPr>
                        <a:t>Zonguldak Toplam</a:t>
                      </a:r>
                      <a:endParaRPr lang="tr-T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a:effectLst/>
                        </a:rPr>
                        <a:t>2013</a:t>
                      </a:r>
                      <a:endParaRPr lang="tr-T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a:effectLst/>
                        </a:rPr>
                        <a:t>601567</a:t>
                      </a:r>
                      <a:endParaRPr lang="tr-T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a:effectLst/>
                        </a:rPr>
                        <a:t>355771</a:t>
                      </a:r>
                      <a:endParaRPr lang="tr-T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a:effectLst/>
                        </a:rPr>
                        <a:t>245796</a:t>
                      </a:r>
                      <a:endParaRPr lang="tr-T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a:effectLst/>
                        </a:rPr>
                        <a:t>59.1</a:t>
                      </a:r>
                      <a:endParaRPr lang="tr-T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dirty="0">
                          <a:effectLst/>
                        </a:rPr>
                        <a:t>40.9</a:t>
                      </a:r>
                      <a:endParaRPr lang="tr-T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r>
              <a:tr h="374133">
                <a:tc vMerge="1">
                  <a:txBody>
                    <a:bodyPr/>
                    <a:lstStyle/>
                    <a:p>
                      <a:endParaRPr lang="tr-TR"/>
                    </a:p>
                  </a:txBody>
                  <a:tcPr/>
                </a:tc>
                <a:tc>
                  <a:txBody>
                    <a:bodyPr/>
                    <a:lstStyle/>
                    <a:p>
                      <a:pPr marL="0" marR="0" algn="r">
                        <a:lnSpc>
                          <a:spcPct val="107000"/>
                        </a:lnSpc>
                        <a:spcBef>
                          <a:spcPts val="0"/>
                        </a:spcBef>
                        <a:spcAft>
                          <a:spcPts val="0"/>
                        </a:spcAft>
                      </a:pPr>
                      <a:r>
                        <a:rPr lang="tr-TR" sz="2400">
                          <a:effectLst/>
                        </a:rPr>
                        <a:t>2014</a:t>
                      </a:r>
                      <a:endParaRPr lang="tr-T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a:effectLst/>
                        </a:rPr>
                        <a:t>598796</a:t>
                      </a:r>
                      <a:endParaRPr lang="tr-T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a:effectLst/>
                        </a:rPr>
                        <a:t>359910</a:t>
                      </a:r>
                      <a:endParaRPr lang="tr-T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a:effectLst/>
                        </a:rPr>
                        <a:t>238886</a:t>
                      </a:r>
                      <a:endParaRPr lang="tr-T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a:effectLst/>
                        </a:rPr>
                        <a:t>60.1</a:t>
                      </a:r>
                      <a:endParaRPr lang="tr-T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dirty="0">
                          <a:effectLst/>
                        </a:rPr>
                        <a:t>39.8</a:t>
                      </a:r>
                      <a:endParaRPr lang="tr-T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r>
              <a:tr h="374133">
                <a:tc vMerge="1">
                  <a:txBody>
                    <a:bodyPr/>
                    <a:lstStyle/>
                    <a:p>
                      <a:endParaRPr lang="tr-TR"/>
                    </a:p>
                  </a:txBody>
                  <a:tcPr/>
                </a:tc>
                <a:tc>
                  <a:txBody>
                    <a:bodyPr/>
                    <a:lstStyle/>
                    <a:p>
                      <a:pPr marL="0" marR="0" algn="r">
                        <a:lnSpc>
                          <a:spcPct val="107000"/>
                        </a:lnSpc>
                        <a:spcBef>
                          <a:spcPts val="0"/>
                        </a:spcBef>
                        <a:spcAft>
                          <a:spcPts val="0"/>
                        </a:spcAft>
                      </a:pPr>
                      <a:r>
                        <a:rPr lang="tr-TR" sz="2400">
                          <a:effectLst/>
                        </a:rPr>
                        <a:t>2015</a:t>
                      </a:r>
                      <a:endParaRPr lang="tr-T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a:effectLst/>
                        </a:rPr>
                        <a:t>595907</a:t>
                      </a:r>
                      <a:endParaRPr lang="tr-T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a:effectLst/>
                        </a:rPr>
                        <a:t>363707</a:t>
                      </a:r>
                      <a:endParaRPr lang="tr-T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a:effectLst/>
                        </a:rPr>
                        <a:t>232200</a:t>
                      </a:r>
                      <a:endParaRPr lang="tr-T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a:effectLst/>
                        </a:rPr>
                        <a:t>61.0</a:t>
                      </a:r>
                      <a:endParaRPr lang="tr-T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c>
                  <a:txBody>
                    <a:bodyPr/>
                    <a:lstStyle/>
                    <a:p>
                      <a:pPr marL="0" marR="0" algn="r">
                        <a:lnSpc>
                          <a:spcPct val="107000"/>
                        </a:lnSpc>
                        <a:spcBef>
                          <a:spcPts val="0"/>
                        </a:spcBef>
                        <a:spcAft>
                          <a:spcPts val="0"/>
                        </a:spcAft>
                      </a:pPr>
                      <a:r>
                        <a:rPr lang="tr-TR" sz="2400" dirty="0">
                          <a:effectLst/>
                        </a:rPr>
                        <a:t>39.0</a:t>
                      </a:r>
                      <a:endParaRPr lang="tr-T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37" marR="43837" marT="0" marB="0"/>
                </a:tc>
              </a:tr>
            </a:tbl>
          </a:graphicData>
        </a:graphic>
      </p:graphicFrame>
    </p:spTree>
    <p:extLst>
      <p:ext uri="{BB962C8B-B14F-4D97-AF65-F5344CB8AC3E}">
        <p14:creationId xmlns:p14="http://schemas.microsoft.com/office/powerpoint/2010/main" val="1225804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231820"/>
            <a:ext cx="9404723" cy="862884"/>
          </a:xfrm>
        </p:spPr>
        <p:txBody>
          <a:bodyPr/>
          <a:lstStyle/>
          <a:p>
            <a:r>
              <a:rPr lang="tr-TR" dirty="0" smtClean="0"/>
              <a:t>Turizmin Teşvik Açısından Durumu</a:t>
            </a:r>
            <a:endParaRPr lang="tr-TR" dirty="0"/>
          </a:p>
        </p:txBody>
      </p:sp>
      <p:pic>
        <p:nvPicPr>
          <p:cNvPr id="4" name="İçerik Yer Tutucusu 3"/>
          <p:cNvPicPr>
            <a:picLocks noGrp="1" noChangeAspect="1"/>
          </p:cNvPicPr>
          <p:nvPr>
            <p:ph idx="1"/>
          </p:nvPr>
        </p:nvPicPr>
        <p:blipFill>
          <a:blip r:embed="rId2"/>
          <a:stretch>
            <a:fillRect/>
          </a:stretch>
        </p:blipFill>
        <p:spPr>
          <a:xfrm>
            <a:off x="218941" y="1094704"/>
            <a:ext cx="11861442" cy="5499279"/>
          </a:xfrm>
          <a:prstGeom prst="rect">
            <a:avLst/>
          </a:prstGeom>
        </p:spPr>
      </p:pic>
    </p:spTree>
    <p:extLst>
      <p:ext uri="{BB962C8B-B14F-4D97-AF65-F5344CB8AC3E}">
        <p14:creationId xmlns:p14="http://schemas.microsoft.com/office/powerpoint/2010/main" val="13304143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809412"/>
          </a:xfrm>
        </p:spPr>
        <p:txBody>
          <a:bodyPr/>
          <a:lstStyle/>
          <a:p>
            <a:r>
              <a:rPr lang="tr-TR" sz="3200" dirty="0" smtClean="0"/>
              <a:t>BAKKA 2011 Yılı Turizm Sektör </a:t>
            </a:r>
            <a:r>
              <a:rPr lang="tr-TR" sz="3200" dirty="0" err="1" smtClean="0"/>
              <a:t>Çalıştayı</a:t>
            </a:r>
            <a:r>
              <a:rPr lang="tr-TR" sz="3200" dirty="0" smtClean="0"/>
              <a:t> Sonuç Raporu</a:t>
            </a:r>
            <a:endParaRPr lang="tr-TR" sz="3200" dirty="0"/>
          </a:p>
        </p:txBody>
      </p:sp>
      <p:sp>
        <p:nvSpPr>
          <p:cNvPr id="3" name="İçerik Yer Tutucusu 2"/>
          <p:cNvSpPr>
            <a:spLocks noGrp="1"/>
          </p:cNvSpPr>
          <p:nvPr>
            <p:ph idx="1"/>
          </p:nvPr>
        </p:nvSpPr>
        <p:spPr>
          <a:xfrm>
            <a:off x="128790" y="1571224"/>
            <a:ext cx="11912956" cy="4677176"/>
          </a:xfrm>
        </p:spPr>
        <p:txBody>
          <a:bodyPr>
            <a:noAutofit/>
          </a:bodyPr>
          <a:lstStyle/>
          <a:p>
            <a:pPr algn="just"/>
            <a:r>
              <a:rPr lang="tr-TR" sz="1800" dirty="0"/>
              <a:t>Kamu-özel sektör-üniversite bakış açılarıyla ana sorun alanları tespit edilmiştir. </a:t>
            </a:r>
            <a:endParaRPr lang="tr-TR" sz="1800" dirty="0" smtClean="0"/>
          </a:p>
          <a:p>
            <a:pPr algn="just"/>
            <a:r>
              <a:rPr lang="tr-TR" sz="1800" dirty="0" smtClean="0"/>
              <a:t>Bunlar</a:t>
            </a:r>
            <a:r>
              <a:rPr lang="tr-TR" sz="1800" dirty="0"/>
              <a:t>: </a:t>
            </a:r>
            <a:endParaRPr lang="tr-TR" sz="1800" dirty="0" smtClean="0"/>
          </a:p>
          <a:p>
            <a:pPr algn="just"/>
            <a:r>
              <a:rPr lang="tr-TR" sz="1800" dirty="0" smtClean="0"/>
              <a:t>a</a:t>
            </a:r>
            <a:r>
              <a:rPr lang="tr-TR" sz="1800" dirty="0"/>
              <a:t>) Altyapının yetersiz olması (ulaşım, lojistik, su, elektrik vs.) </a:t>
            </a:r>
            <a:endParaRPr lang="tr-TR" sz="1800" dirty="0" smtClean="0"/>
          </a:p>
          <a:p>
            <a:pPr algn="just"/>
            <a:r>
              <a:rPr lang="tr-TR" sz="1800" dirty="0" smtClean="0"/>
              <a:t>b</a:t>
            </a:r>
            <a:r>
              <a:rPr lang="tr-TR" sz="1800" dirty="0"/>
              <a:t>) Turizm sektörüne yatırımın ve yatırımcının teşvik edilmemesi, doğru yönlendirmeler yapılmaması </a:t>
            </a:r>
            <a:endParaRPr lang="tr-TR" sz="1800" dirty="0" smtClean="0"/>
          </a:p>
          <a:p>
            <a:pPr algn="just"/>
            <a:r>
              <a:rPr lang="tr-TR" sz="1800" dirty="0" smtClean="0"/>
              <a:t>c</a:t>
            </a:r>
            <a:r>
              <a:rPr lang="tr-TR" sz="1800" dirty="0"/>
              <a:t>) </a:t>
            </a:r>
            <a:r>
              <a:rPr lang="tr-TR" dirty="0"/>
              <a:t>Potansiyellerin</a:t>
            </a:r>
            <a:r>
              <a:rPr lang="tr-TR" sz="1800" dirty="0"/>
              <a:t> yeterince tanıtılmaması dolayısıyla bölgeye yatırımcı ve turist çekilememesi </a:t>
            </a:r>
            <a:endParaRPr lang="tr-TR" sz="1800" dirty="0" smtClean="0"/>
          </a:p>
          <a:p>
            <a:pPr algn="just"/>
            <a:r>
              <a:rPr lang="tr-TR" sz="1800" dirty="0" smtClean="0"/>
              <a:t>d</a:t>
            </a:r>
            <a:r>
              <a:rPr lang="tr-TR" sz="1800" dirty="0"/>
              <a:t>) Deniz turizmine elverişli zamanın kısıtlı olduğu bölgede turizmin sadece deniz-güneş- kum turizmi olarak düşünülmesi </a:t>
            </a:r>
            <a:endParaRPr lang="tr-TR" sz="1800" dirty="0" smtClean="0"/>
          </a:p>
          <a:p>
            <a:pPr algn="just"/>
            <a:r>
              <a:rPr lang="tr-TR" sz="1800" dirty="0" smtClean="0"/>
              <a:t>e</a:t>
            </a:r>
            <a:r>
              <a:rPr lang="tr-TR" sz="1800" dirty="0"/>
              <a:t>) Bölgedeki yatırımcıların alışkanlıklarından vazgeçmemeleri sebebiyle bölgedeki alternatif turizm potansiyelinin göz ardı </a:t>
            </a:r>
            <a:r>
              <a:rPr lang="tr-TR" sz="1800" dirty="0" smtClean="0"/>
              <a:t>edilmesi</a:t>
            </a:r>
          </a:p>
          <a:p>
            <a:pPr algn="just"/>
            <a:r>
              <a:rPr lang="tr-TR" sz="1800" dirty="0" smtClean="0"/>
              <a:t> </a:t>
            </a:r>
            <a:r>
              <a:rPr lang="tr-TR" sz="1800" dirty="0"/>
              <a:t>f) Kongre turizminin öneminin yeterince </a:t>
            </a:r>
            <a:r>
              <a:rPr lang="tr-TR" sz="1800" dirty="0" smtClean="0"/>
              <a:t>anlaşılmaması</a:t>
            </a:r>
          </a:p>
          <a:p>
            <a:pPr algn="just"/>
            <a:r>
              <a:rPr lang="tr-TR" sz="1800" dirty="0" smtClean="0"/>
              <a:t> </a:t>
            </a:r>
            <a:r>
              <a:rPr lang="tr-TR" sz="1800" dirty="0"/>
              <a:t>g) Zonguldak özelinde mülkiyet sorunu </a:t>
            </a:r>
            <a:endParaRPr lang="tr-TR" sz="1800" dirty="0" smtClean="0"/>
          </a:p>
          <a:p>
            <a:pPr algn="just"/>
            <a:r>
              <a:rPr lang="tr-TR" sz="1800" dirty="0" smtClean="0"/>
              <a:t>h</a:t>
            </a:r>
            <a:r>
              <a:rPr lang="tr-TR" sz="1800" dirty="0"/>
              <a:t>) İşbirliği ve ortak hareket kültürü eksikliği </a:t>
            </a:r>
            <a:endParaRPr lang="tr-TR" sz="1800" dirty="0" smtClean="0"/>
          </a:p>
          <a:p>
            <a:pPr algn="just"/>
            <a:r>
              <a:rPr lang="tr-TR" sz="1800" dirty="0" smtClean="0"/>
              <a:t>i</a:t>
            </a:r>
            <a:r>
              <a:rPr lang="tr-TR" sz="1800" dirty="0"/>
              <a:t>) Bölgenin tarih, kültür ve turizm envanter eksikliği olarak belirtilmiştir. </a:t>
            </a:r>
          </a:p>
        </p:txBody>
      </p:sp>
    </p:spTree>
    <p:extLst>
      <p:ext uri="{BB962C8B-B14F-4D97-AF65-F5344CB8AC3E}">
        <p14:creationId xmlns:p14="http://schemas.microsoft.com/office/powerpoint/2010/main" val="27119187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Çözüm Önerileri</a:t>
            </a:r>
            <a:endParaRPr lang="tr-TR" dirty="0"/>
          </a:p>
        </p:txBody>
      </p:sp>
      <p:sp>
        <p:nvSpPr>
          <p:cNvPr id="3" name="İçerik Yer Tutucusu 2"/>
          <p:cNvSpPr>
            <a:spLocks noGrp="1"/>
          </p:cNvSpPr>
          <p:nvPr>
            <p:ph idx="1"/>
          </p:nvPr>
        </p:nvSpPr>
        <p:spPr>
          <a:xfrm>
            <a:off x="90152" y="1326524"/>
            <a:ext cx="11578107" cy="5531476"/>
          </a:xfrm>
        </p:spPr>
        <p:txBody>
          <a:bodyPr>
            <a:normAutofit/>
          </a:bodyPr>
          <a:lstStyle/>
          <a:p>
            <a:pPr algn="just"/>
            <a:r>
              <a:rPr lang="tr-TR" dirty="0"/>
              <a:t>Bölgenin tarih, kültür ve turizm envanteri çıkarılarak bu envanter üzerinden bir eylem planı oluşturulmalıdır. </a:t>
            </a:r>
            <a:endParaRPr lang="tr-TR" dirty="0" smtClean="0"/>
          </a:p>
          <a:p>
            <a:pPr algn="just"/>
            <a:r>
              <a:rPr lang="tr-TR" dirty="0" smtClean="0"/>
              <a:t>Yatırımcı </a:t>
            </a:r>
            <a:r>
              <a:rPr lang="tr-TR" dirty="0"/>
              <a:t>ve yöneticiler sektör seçiminde karar vermeli, hedef kitle belirlenmelidir</a:t>
            </a:r>
            <a:r>
              <a:rPr lang="tr-TR" dirty="0" smtClean="0"/>
              <a:t>.</a:t>
            </a:r>
          </a:p>
          <a:p>
            <a:pPr algn="just"/>
            <a:r>
              <a:rPr lang="tr-TR" dirty="0" smtClean="0"/>
              <a:t>İyi </a:t>
            </a:r>
            <a:r>
              <a:rPr lang="tr-TR" dirty="0"/>
              <a:t>bir medya planlaması yapılarak bölgenin yeterince tanıtılarak, bölgeye yatırımcı ve turist çekilmesi sağlanmalıdır. </a:t>
            </a:r>
            <a:endParaRPr lang="tr-TR" dirty="0" smtClean="0"/>
          </a:p>
          <a:p>
            <a:pPr algn="just"/>
            <a:r>
              <a:rPr lang="tr-TR" dirty="0" smtClean="0"/>
              <a:t>Turizm </a:t>
            </a:r>
            <a:r>
              <a:rPr lang="tr-TR" dirty="0"/>
              <a:t>planlı </a:t>
            </a:r>
            <a:r>
              <a:rPr lang="tr-TR" dirty="0" err="1"/>
              <a:t>master</a:t>
            </a:r>
            <a:r>
              <a:rPr lang="tr-TR" dirty="0"/>
              <a:t> plan çalışması yapılmalıdır. </a:t>
            </a:r>
            <a:endParaRPr lang="tr-TR" dirty="0" smtClean="0"/>
          </a:p>
          <a:p>
            <a:pPr algn="just"/>
            <a:r>
              <a:rPr lang="tr-TR" dirty="0" smtClean="0"/>
              <a:t>Paket </a:t>
            </a:r>
            <a:r>
              <a:rPr lang="tr-TR" dirty="0"/>
              <a:t>programlar oluşturulmalıdır. (Örneğin, İstanbul-Zonguldak-Bartın-Karabük odaklı, deniz, kültür, doğa turizmi odaklı turizm güzergâhı</a:t>
            </a:r>
            <a:r>
              <a:rPr lang="tr-TR" dirty="0" smtClean="0"/>
              <a:t>)</a:t>
            </a:r>
          </a:p>
          <a:p>
            <a:pPr algn="just"/>
            <a:r>
              <a:rPr lang="tr-TR" dirty="0" smtClean="0"/>
              <a:t>Turizmde </a:t>
            </a:r>
            <a:r>
              <a:rPr lang="tr-TR" dirty="0"/>
              <a:t>hizmet kalitesi geliştirilmelidir, temizlik ve hijyene dikkat edilmelidir. </a:t>
            </a:r>
            <a:endParaRPr lang="tr-TR" dirty="0" smtClean="0"/>
          </a:p>
          <a:p>
            <a:pPr algn="just"/>
            <a:r>
              <a:rPr lang="tr-TR" dirty="0" smtClean="0"/>
              <a:t>Deniz </a:t>
            </a:r>
            <a:r>
              <a:rPr lang="tr-TR" dirty="0"/>
              <a:t>turizmine elverişli zamanın kısıtlı olduğu bölgede turizmin sadece deniz-güneş- kum turizmi olarak düşünülmesinden vazgeçilerek bölgede potansiyelin yüksek olduğu alternatif turizme gereken önem verilmelidir. </a:t>
            </a:r>
            <a:endParaRPr lang="tr-TR" dirty="0" smtClean="0"/>
          </a:p>
          <a:p>
            <a:pPr algn="just"/>
            <a:r>
              <a:rPr lang="tr-TR" dirty="0" smtClean="0"/>
              <a:t>Özelikle </a:t>
            </a:r>
            <a:r>
              <a:rPr lang="tr-TR" dirty="0"/>
              <a:t>kongre turizmi içim altyapı uygun hale getirilmeli ve doğru isimle yola çıkılmalıdır</a:t>
            </a:r>
          </a:p>
        </p:txBody>
      </p:sp>
    </p:spTree>
    <p:extLst>
      <p:ext uri="{BB962C8B-B14F-4D97-AF65-F5344CB8AC3E}">
        <p14:creationId xmlns:p14="http://schemas.microsoft.com/office/powerpoint/2010/main" val="17092004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96214" y="296214"/>
            <a:ext cx="11372045" cy="5952185"/>
          </a:xfrm>
        </p:spPr>
        <p:txBody>
          <a:bodyPr>
            <a:normAutofit fontScale="92500" lnSpcReduction="10000"/>
          </a:bodyPr>
          <a:lstStyle/>
          <a:p>
            <a:pPr algn="just"/>
            <a:r>
              <a:rPr lang="tr-TR" dirty="0"/>
              <a:t>Yatırımlar, bölgenin doğal değerler korunarak yapılmasına, yapılan binaların karakteri olmasına, bulunduğu mekâna değer katmasına dikkat edilmelidir. </a:t>
            </a:r>
            <a:endParaRPr lang="tr-TR" dirty="0" smtClean="0"/>
          </a:p>
          <a:p>
            <a:pPr algn="just"/>
            <a:r>
              <a:rPr lang="tr-TR" dirty="0" smtClean="0"/>
              <a:t>Birbirleriyle </a:t>
            </a:r>
            <a:r>
              <a:rPr lang="tr-TR" dirty="0"/>
              <a:t>rekabet eden değil birbirini tamamlayan uygulamalara öncelik verilmeli, tüm yerel yönetimlerde turizm konusunda sinerji oluşturulmalıdır. (İller bazında valilik ve il özel idarelerinin de bulunduğu alt komisyonlar oluşturularak, çalışmalar sistematik hale getirilmelidir) </a:t>
            </a:r>
            <a:endParaRPr lang="tr-TR" dirty="0" smtClean="0"/>
          </a:p>
          <a:p>
            <a:pPr algn="just"/>
            <a:r>
              <a:rPr lang="tr-TR" dirty="0" smtClean="0"/>
              <a:t>Kent </a:t>
            </a:r>
            <a:r>
              <a:rPr lang="tr-TR" dirty="0"/>
              <a:t>siluetinin iyileştirilmesinin yolları aranmalıdır. </a:t>
            </a:r>
            <a:endParaRPr lang="tr-TR" dirty="0" smtClean="0"/>
          </a:p>
          <a:p>
            <a:pPr algn="just"/>
            <a:r>
              <a:rPr lang="tr-TR" dirty="0" smtClean="0"/>
              <a:t> </a:t>
            </a:r>
            <a:r>
              <a:rPr lang="tr-TR" dirty="0"/>
              <a:t>Kentin simgesi haline gelebilecek “</a:t>
            </a:r>
            <a:r>
              <a:rPr lang="tr-TR" dirty="0" err="1"/>
              <a:t>landmark”lar</a:t>
            </a:r>
            <a:r>
              <a:rPr lang="tr-TR" dirty="0"/>
              <a:t> oluşturulmalıdır. (Örneğin, </a:t>
            </a:r>
            <a:r>
              <a:rPr lang="tr-TR" dirty="0" err="1"/>
              <a:t>lavuar</a:t>
            </a:r>
            <a:r>
              <a:rPr lang="tr-TR" dirty="0"/>
              <a:t> alanı</a:t>
            </a:r>
            <a:r>
              <a:rPr lang="tr-TR" dirty="0" smtClean="0"/>
              <a:t>) </a:t>
            </a:r>
          </a:p>
          <a:p>
            <a:pPr algn="just"/>
            <a:r>
              <a:rPr lang="tr-TR" dirty="0" smtClean="0"/>
              <a:t>Kardeş </a:t>
            </a:r>
            <a:r>
              <a:rPr lang="tr-TR" dirty="0"/>
              <a:t>şehir anlaşmaları yapılarak turizmin geliştirilmesi sağlanmalıdır. </a:t>
            </a:r>
            <a:endParaRPr lang="tr-TR" dirty="0" smtClean="0"/>
          </a:p>
          <a:p>
            <a:pPr algn="just"/>
            <a:r>
              <a:rPr lang="tr-TR" dirty="0" smtClean="0"/>
              <a:t>Engellileri </a:t>
            </a:r>
            <a:r>
              <a:rPr lang="tr-TR" dirty="0"/>
              <a:t>de gözetecek turizm seçenekleri geliştirilmeli, bu konuya yönelik çalışmalar yapılmalıdır</a:t>
            </a:r>
            <a:r>
              <a:rPr lang="tr-TR" dirty="0" smtClean="0"/>
              <a:t>.</a:t>
            </a:r>
          </a:p>
          <a:p>
            <a:pPr algn="just"/>
            <a:r>
              <a:rPr lang="tr-TR" dirty="0" smtClean="0"/>
              <a:t>Bölgesel </a:t>
            </a:r>
            <a:r>
              <a:rPr lang="tr-TR" dirty="0"/>
              <a:t>teşvikler rekabetçi gücümüzün yüksek olabileceği alanlara yöneltilmelidir. Bölge içindeki yatırımcıların turizm sektörüne yatırım yapmalarının desteklenmesinin yanı sıra bölge dışından ve yurtdışından yatırımcılar bölgeye çekilmelidir. </a:t>
            </a:r>
            <a:endParaRPr lang="tr-TR" dirty="0" smtClean="0"/>
          </a:p>
          <a:p>
            <a:pPr algn="just"/>
            <a:r>
              <a:rPr lang="tr-TR" dirty="0" smtClean="0"/>
              <a:t>Türkiye’de </a:t>
            </a:r>
            <a:r>
              <a:rPr lang="tr-TR" dirty="0"/>
              <a:t>ve dünyada gelişen en önemli sektörlerden olan sağlık sektörüne yönelmek gerekmektedir. Sağlık turizmi için bölgemiz oldukça ideal bir bölgedir. </a:t>
            </a:r>
            <a:endParaRPr lang="tr-TR" dirty="0" smtClean="0"/>
          </a:p>
          <a:p>
            <a:pPr algn="just"/>
            <a:r>
              <a:rPr lang="tr-TR" dirty="0" smtClean="0"/>
              <a:t>Ulaşım </a:t>
            </a:r>
            <a:r>
              <a:rPr lang="tr-TR" dirty="0"/>
              <a:t>ve lojistiğin sektörde çok önemli olduğu bir gerçektir ve Batı Karadeniz (TR81 Düzey-2) Bölgesi denize kıyısı olduğu için avantajlı bir bölgedir. Ulaşımın iyileştirilmesi gerekmektedir.</a:t>
            </a:r>
          </a:p>
        </p:txBody>
      </p:sp>
    </p:spTree>
    <p:extLst>
      <p:ext uri="{BB962C8B-B14F-4D97-AF65-F5344CB8AC3E}">
        <p14:creationId xmlns:p14="http://schemas.microsoft.com/office/powerpoint/2010/main" val="38111691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2124" y="2052918"/>
            <a:ext cx="10972800" cy="4195481"/>
          </a:xfrm>
        </p:spPr>
        <p:txBody>
          <a:bodyPr>
            <a:normAutofit/>
          </a:bodyPr>
          <a:lstStyle/>
          <a:p>
            <a:pPr marL="0" indent="0">
              <a:buNone/>
            </a:pPr>
            <a:r>
              <a:rPr lang="tr-TR" sz="9600" b="1" dirty="0" smtClean="0"/>
              <a:t>TEŞEKKÜRLER…</a:t>
            </a:r>
            <a:endParaRPr lang="tr-TR" sz="9600" b="1" dirty="0"/>
          </a:p>
        </p:txBody>
      </p:sp>
    </p:spTree>
    <p:extLst>
      <p:ext uri="{BB962C8B-B14F-4D97-AF65-F5344CB8AC3E}">
        <p14:creationId xmlns:p14="http://schemas.microsoft.com/office/powerpoint/2010/main" val="3035672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0"/>
            <a:ext cx="9404723" cy="785611"/>
          </a:xfrm>
        </p:spPr>
        <p:txBody>
          <a:bodyPr/>
          <a:lstStyle/>
          <a:p>
            <a:r>
              <a:rPr lang="tr-TR" dirty="0" smtClean="0"/>
              <a:t>Nüfusun Yaş Dağılımı</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128080449"/>
              </p:ext>
            </p:extLst>
          </p:nvPr>
        </p:nvGraphicFramePr>
        <p:xfrm>
          <a:off x="257576" y="785611"/>
          <a:ext cx="11230376" cy="5942118"/>
        </p:xfrm>
        <a:graphic>
          <a:graphicData uri="http://schemas.openxmlformats.org/drawingml/2006/table">
            <a:tbl>
              <a:tblPr firstRow="1" firstCol="1" bandRow="1">
                <a:tableStyleId>{5C22544A-7EE6-4342-B048-85BDC9FD1C3A}</a:tableStyleId>
              </a:tblPr>
              <a:tblGrid>
                <a:gridCol w="1212067"/>
                <a:gridCol w="1212067"/>
                <a:gridCol w="1212067"/>
                <a:gridCol w="1326531"/>
                <a:gridCol w="1212067"/>
                <a:gridCol w="1212067"/>
                <a:gridCol w="1419376"/>
                <a:gridCol w="1212067"/>
                <a:gridCol w="1212067"/>
              </a:tblGrid>
              <a:tr h="422159">
                <a:tc>
                  <a:txBody>
                    <a:bodyPr/>
                    <a:lstStyle/>
                    <a:p>
                      <a:pPr marL="0" marR="0">
                        <a:lnSpc>
                          <a:spcPct val="107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nSpc>
                          <a:spcPct val="107000"/>
                        </a:lnSpc>
                        <a:spcBef>
                          <a:spcPts val="0"/>
                        </a:spcBef>
                        <a:spcAft>
                          <a:spcPts val="0"/>
                        </a:spcAft>
                      </a:pPr>
                      <a:r>
                        <a:rPr lang="tr-TR" sz="1600">
                          <a:effectLst/>
                        </a:rPr>
                        <a:t>Merkez</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nSpc>
                          <a:spcPct val="107000"/>
                        </a:lnSpc>
                        <a:spcBef>
                          <a:spcPts val="0"/>
                        </a:spcBef>
                        <a:spcAft>
                          <a:spcPts val="0"/>
                        </a:spcAft>
                      </a:pPr>
                      <a:r>
                        <a:rPr lang="tr-TR" sz="1600">
                          <a:effectLst/>
                        </a:rPr>
                        <a:t>Ereğli</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nSpc>
                          <a:spcPct val="107000"/>
                        </a:lnSpc>
                        <a:spcBef>
                          <a:spcPts val="0"/>
                        </a:spcBef>
                        <a:spcAft>
                          <a:spcPts val="0"/>
                        </a:spcAft>
                      </a:pPr>
                      <a:r>
                        <a:rPr lang="tr-TR" sz="1600">
                          <a:effectLst/>
                        </a:rPr>
                        <a:t>Çaycuma</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nSpc>
                          <a:spcPct val="107000"/>
                        </a:lnSpc>
                        <a:spcBef>
                          <a:spcPts val="0"/>
                        </a:spcBef>
                        <a:spcAft>
                          <a:spcPts val="0"/>
                        </a:spcAft>
                      </a:pPr>
                      <a:r>
                        <a:rPr lang="tr-TR" sz="1600">
                          <a:effectLst/>
                        </a:rPr>
                        <a:t>Devrek</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nSpc>
                          <a:spcPct val="107000"/>
                        </a:lnSpc>
                        <a:spcBef>
                          <a:spcPts val="0"/>
                        </a:spcBef>
                        <a:spcAft>
                          <a:spcPts val="0"/>
                        </a:spcAft>
                      </a:pPr>
                      <a:r>
                        <a:rPr lang="tr-TR" sz="1600">
                          <a:effectLst/>
                        </a:rPr>
                        <a:t>Alaplı</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nSpc>
                          <a:spcPct val="107000"/>
                        </a:lnSpc>
                        <a:spcBef>
                          <a:spcPts val="0"/>
                        </a:spcBef>
                        <a:spcAft>
                          <a:spcPts val="0"/>
                        </a:spcAft>
                      </a:pPr>
                      <a:r>
                        <a:rPr lang="tr-TR" sz="1600">
                          <a:effectLst/>
                        </a:rPr>
                        <a:t>Gökçebey</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nSpc>
                          <a:spcPct val="107000"/>
                        </a:lnSpc>
                        <a:spcBef>
                          <a:spcPts val="0"/>
                        </a:spcBef>
                        <a:spcAft>
                          <a:spcPts val="0"/>
                        </a:spcAft>
                      </a:pPr>
                      <a:r>
                        <a:rPr lang="tr-TR" sz="1600">
                          <a:effectLst/>
                        </a:rPr>
                        <a:t>Kozlu</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nSpc>
                          <a:spcPct val="107000"/>
                        </a:lnSpc>
                        <a:spcBef>
                          <a:spcPts val="0"/>
                        </a:spcBef>
                        <a:spcAft>
                          <a:spcPts val="0"/>
                        </a:spcAft>
                      </a:pPr>
                      <a:r>
                        <a:rPr lang="tr-TR" sz="1600">
                          <a:effectLst/>
                        </a:rPr>
                        <a:t>Kilimli</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r>
              <a:tr h="345493">
                <a:tc>
                  <a:txBody>
                    <a:bodyPr/>
                    <a:lstStyle/>
                    <a:p>
                      <a:pPr marL="0" marR="0">
                        <a:lnSpc>
                          <a:spcPct val="107000"/>
                        </a:lnSpc>
                        <a:spcBef>
                          <a:spcPts val="0"/>
                        </a:spcBef>
                        <a:spcAft>
                          <a:spcPts val="0"/>
                        </a:spcAft>
                      </a:pPr>
                      <a:r>
                        <a:rPr lang="tr-TR" sz="1600">
                          <a:effectLst/>
                        </a:rPr>
                        <a:t>'0-4'</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7.229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12.458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4.945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dirty="0">
                          <a:effectLst/>
                        </a:rPr>
                        <a:t>2.731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3.111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1.344</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2.769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2.719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r>
              <a:tr h="276423">
                <a:tc>
                  <a:txBody>
                    <a:bodyPr/>
                    <a:lstStyle/>
                    <a:p>
                      <a:pPr marL="0" marR="0">
                        <a:lnSpc>
                          <a:spcPct val="107000"/>
                        </a:lnSpc>
                        <a:spcBef>
                          <a:spcPts val="0"/>
                        </a:spcBef>
                        <a:spcAft>
                          <a:spcPts val="0"/>
                        </a:spcAft>
                      </a:pPr>
                      <a:r>
                        <a:rPr lang="tr-TR" sz="1600">
                          <a:effectLst/>
                        </a:rPr>
                        <a:t>'5-9'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7.464</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13.389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5.602</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2.893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3.417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1.391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2.851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2.902</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r>
              <a:tr h="276423">
                <a:tc>
                  <a:txBody>
                    <a:bodyPr/>
                    <a:lstStyle/>
                    <a:p>
                      <a:pPr marL="0" marR="0">
                        <a:lnSpc>
                          <a:spcPct val="107000"/>
                        </a:lnSpc>
                        <a:spcBef>
                          <a:spcPts val="0"/>
                        </a:spcBef>
                        <a:spcAft>
                          <a:spcPts val="0"/>
                        </a:spcAft>
                      </a:pPr>
                      <a:r>
                        <a:rPr lang="tr-TR" sz="1600">
                          <a:effectLst/>
                        </a:rPr>
                        <a:t>'10-14'</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8.328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13.518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6.314</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3.398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3.487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1.529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2.932</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2.885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r>
              <a:tr h="276423">
                <a:tc>
                  <a:txBody>
                    <a:bodyPr/>
                    <a:lstStyle/>
                    <a:p>
                      <a:pPr marL="0" marR="0">
                        <a:lnSpc>
                          <a:spcPct val="107000"/>
                        </a:lnSpc>
                        <a:spcBef>
                          <a:spcPts val="0"/>
                        </a:spcBef>
                        <a:spcAft>
                          <a:spcPts val="0"/>
                        </a:spcAft>
                      </a:pPr>
                      <a:r>
                        <a:rPr lang="tr-TR" sz="1600">
                          <a:effectLst/>
                        </a:rPr>
                        <a:t>'15-19'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9.435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12.545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6.313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3.647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2000" b="1" dirty="0">
                          <a:solidFill>
                            <a:srgbClr val="FF0000"/>
                          </a:solidFill>
                          <a:effectLst/>
                        </a:rPr>
                        <a:t>3.502</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1.627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3.459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2.698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r>
              <a:tr h="293833">
                <a:tc>
                  <a:txBody>
                    <a:bodyPr/>
                    <a:lstStyle/>
                    <a:p>
                      <a:pPr marL="0" marR="0">
                        <a:lnSpc>
                          <a:spcPct val="107000"/>
                        </a:lnSpc>
                        <a:spcBef>
                          <a:spcPts val="0"/>
                        </a:spcBef>
                        <a:spcAft>
                          <a:spcPts val="0"/>
                        </a:spcAft>
                      </a:pPr>
                      <a:r>
                        <a:rPr lang="tr-TR" sz="1600">
                          <a:effectLst/>
                        </a:rPr>
                        <a:t>'20-24'</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2000" b="1" dirty="0">
                          <a:solidFill>
                            <a:srgbClr val="FF0000"/>
                          </a:solidFill>
                          <a:effectLst/>
                        </a:rPr>
                        <a:t>11.084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12.265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5.463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3.281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3.149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1.514</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3.221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2.601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r>
              <a:tr h="276423">
                <a:tc>
                  <a:txBody>
                    <a:bodyPr/>
                    <a:lstStyle/>
                    <a:p>
                      <a:pPr marL="0" marR="0">
                        <a:lnSpc>
                          <a:spcPct val="107000"/>
                        </a:lnSpc>
                        <a:spcBef>
                          <a:spcPts val="0"/>
                        </a:spcBef>
                        <a:spcAft>
                          <a:spcPts val="0"/>
                        </a:spcAft>
                      </a:pPr>
                      <a:r>
                        <a:rPr lang="tr-TR" sz="1600">
                          <a:effectLst/>
                        </a:rPr>
                        <a:t>'25-29'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9.612</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13.187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6.384</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3.696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3.193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1.621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3.677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3.221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r>
              <a:tr h="293833">
                <a:tc>
                  <a:txBody>
                    <a:bodyPr/>
                    <a:lstStyle/>
                    <a:p>
                      <a:pPr marL="0" marR="0">
                        <a:lnSpc>
                          <a:spcPct val="107000"/>
                        </a:lnSpc>
                        <a:spcBef>
                          <a:spcPts val="0"/>
                        </a:spcBef>
                        <a:spcAft>
                          <a:spcPts val="0"/>
                        </a:spcAft>
                      </a:pPr>
                      <a:r>
                        <a:rPr lang="tr-TR" sz="1600">
                          <a:effectLst/>
                        </a:rPr>
                        <a:t>'30-34'</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10.596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2000" b="1" dirty="0">
                          <a:solidFill>
                            <a:srgbClr val="FF0000"/>
                          </a:solidFill>
                          <a:effectLst/>
                        </a:rPr>
                        <a:t>15.603</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2000" b="1" dirty="0">
                          <a:solidFill>
                            <a:srgbClr val="FF0000"/>
                          </a:solidFill>
                          <a:effectLst/>
                        </a:rPr>
                        <a:t>7.131</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3.873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3.496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2000" b="1" dirty="0">
                          <a:solidFill>
                            <a:srgbClr val="FF0000"/>
                          </a:solidFill>
                          <a:effectLst/>
                        </a:rPr>
                        <a:t>1.712</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2000" b="1" dirty="0">
                          <a:solidFill>
                            <a:srgbClr val="FF0000"/>
                          </a:solidFill>
                          <a:effectLst/>
                        </a:rPr>
                        <a:t>3.747</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2000" b="1" dirty="0">
                          <a:solidFill>
                            <a:srgbClr val="FF0000"/>
                          </a:solidFill>
                          <a:effectLst/>
                        </a:rPr>
                        <a:t>3.716</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r>
              <a:tr h="276423">
                <a:tc>
                  <a:txBody>
                    <a:bodyPr/>
                    <a:lstStyle/>
                    <a:p>
                      <a:pPr marL="0" marR="0">
                        <a:lnSpc>
                          <a:spcPct val="107000"/>
                        </a:lnSpc>
                        <a:spcBef>
                          <a:spcPts val="0"/>
                        </a:spcBef>
                        <a:spcAft>
                          <a:spcPts val="0"/>
                        </a:spcAft>
                      </a:pPr>
                      <a:r>
                        <a:rPr lang="tr-TR" sz="1600">
                          <a:effectLst/>
                        </a:rPr>
                        <a:t>'35-39'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10.163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15.132</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6.893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3.691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3.422</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1.496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3.454</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3.275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r>
              <a:tr h="276423">
                <a:tc>
                  <a:txBody>
                    <a:bodyPr/>
                    <a:lstStyle/>
                    <a:p>
                      <a:pPr marL="0" marR="0">
                        <a:lnSpc>
                          <a:spcPct val="107000"/>
                        </a:lnSpc>
                        <a:spcBef>
                          <a:spcPts val="0"/>
                        </a:spcBef>
                        <a:spcAft>
                          <a:spcPts val="0"/>
                        </a:spcAft>
                      </a:pPr>
                      <a:r>
                        <a:rPr lang="tr-TR" sz="1600">
                          <a:effectLst/>
                        </a:rPr>
                        <a:t>'40-44'</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9.404</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13.104</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6.713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3.653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3.122</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1.551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3.167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2.858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r>
              <a:tr h="276423">
                <a:tc>
                  <a:txBody>
                    <a:bodyPr/>
                    <a:lstStyle/>
                    <a:p>
                      <a:pPr marL="0" marR="0">
                        <a:lnSpc>
                          <a:spcPct val="107000"/>
                        </a:lnSpc>
                        <a:spcBef>
                          <a:spcPts val="0"/>
                        </a:spcBef>
                        <a:spcAft>
                          <a:spcPts val="0"/>
                        </a:spcAft>
                      </a:pPr>
                      <a:r>
                        <a:rPr lang="tr-TR" sz="1600">
                          <a:effectLst/>
                        </a:rPr>
                        <a:t>'45-49'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8.949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11.879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dirty="0">
                          <a:effectLst/>
                        </a:rPr>
                        <a:t>6.422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4.039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2.999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1.583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2.981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2.847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r>
              <a:tr h="293833">
                <a:tc>
                  <a:txBody>
                    <a:bodyPr/>
                    <a:lstStyle/>
                    <a:p>
                      <a:pPr marL="0" marR="0">
                        <a:lnSpc>
                          <a:spcPct val="107000"/>
                        </a:lnSpc>
                        <a:spcBef>
                          <a:spcPts val="0"/>
                        </a:spcBef>
                        <a:spcAft>
                          <a:spcPts val="0"/>
                        </a:spcAft>
                      </a:pPr>
                      <a:r>
                        <a:rPr lang="tr-TR" sz="1600">
                          <a:effectLst/>
                        </a:rPr>
                        <a:t>'50-54'</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9.301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10.965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7.064</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2000" b="1" dirty="0">
                          <a:solidFill>
                            <a:srgbClr val="FF0000"/>
                          </a:solidFill>
                          <a:effectLst/>
                        </a:rPr>
                        <a:t>4.708</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2.932</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1.595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3.361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3.147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r>
              <a:tr h="276423">
                <a:tc>
                  <a:txBody>
                    <a:bodyPr/>
                    <a:lstStyle/>
                    <a:p>
                      <a:pPr marL="0" marR="0">
                        <a:lnSpc>
                          <a:spcPct val="107000"/>
                        </a:lnSpc>
                        <a:spcBef>
                          <a:spcPts val="0"/>
                        </a:spcBef>
                        <a:spcAft>
                          <a:spcPts val="0"/>
                        </a:spcAft>
                      </a:pPr>
                      <a:r>
                        <a:rPr lang="tr-TR" sz="1600">
                          <a:effectLst/>
                        </a:rPr>
                        <a:t>'55-59'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7.863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9.569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6.771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4.527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2.828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1.534</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2.941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2.587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r>
              <a:tr h="276423">
                <a:tc>
                  <a:txBody>
                    <a:bodyPr/>
                    <a:lstStyle/>
                    <a:p>
                      <a:pPr marL="0" marR="0">
                        <a:lnSpc>
                          <a:spcPct val="107000"/>
                        </a:lnSpc>
                        <a:spcBef>
                          <a:spcPts val="0"/>
                        </a:spcBef>
                        <a:spcAft>
                          <a:spcPts val="0"/>
                        </a:spcAft>
                      </a:pPr>
                      <a:r>
                        <a:rPr lang="tr-TR" sz="1600">
                          <a:effectLst/>
                        </a:rPr>
                        <a:t>'60-64'</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5.591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7.279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5.643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4.041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2.028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1.305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2.157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1.812</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r>
              <a:tr h="276423">
                <a:tc>
                  <a:txBody>
                    <a:bodyPr/>
                    <a:lstStyle/>
                    <a:p>
                      <a:pPr marL="0" marR="0">
                        <a:lnSpc>
                          <a:spcPct val="107000"/>
                        </a:lnSpc>
                        <a:spcBef>
                          <a:spcPts val="0"/>
                        </a:spcBef>
                        <a:spcAft>
                          <a:spcPts val="0"/>
                        </a:spcAft>
                      </a:pPr>
                      <a:r>
                        <a:rPr lang="tr-TR" sz="1600">
                          <a:effectLst/>
                        </a:rPr>
                        <a:t>'65-69'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3.602</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4.783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3.936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2.857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1.396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861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1.377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1.163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r>
              <a:tr h="276423">
                <a:tc>
                  <a:txBody>
                    <a:bodyPr/>
                    <a:lstStyle/>
                    <a:p>
                      <a:pPr marL="0" marR="0">
                        <a:lnSpc>
                          <a:spcPct val="107000"/>
                        </a:lnSpc>
                        <a:spcBef>
                          <a:spcPts val="0"/>
                        </a:spcBef>
                        <a:spcAft>
                          <a:spcPts val="0"/>
                        </a:spcAft>
                      </a:pPr>
                      <a:r>
                        <a:rPr lang="tr-TR" sz="1600">
                          <a:effectLst/>
                        </a:rPr>
                        <a:t>'70-74'</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2.816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3.363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2.764</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2.137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1.053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638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945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897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r>
              <a:tr h="276423">
                <a:tc>
                  <a:txBody>
                    <a:bodyPr/>
                    <a:lstStyle/>
                    <a:p>
                      <a:pPr marL="0" marR="0">
                        <a:lnSpc>
                          <a:spcPct val="107000"/>
                        </a:lnSpc>
                        <a:spcBef>
                          <a:spcPts val="0"/>
                        </a:spcBef>
                        <a:spcAft>
                          <a:spcPts val="0"/>
                        </a:spcAft>
                      </a:pPr>
                      <a:r>
                        <a:rPr lang="tr-TR" sz="1600">
                          <a:effectLst/>
                        </a:rPr>
                        <a:t>'75-79'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1.977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2.435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1.979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1.566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657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492</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693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678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r>
              <a:tr h="276423">
                <a:tc>
                  <a:txBody>
                    <a:bodyPr/>
                    <a:lstStyle/>
                    <a:p>
                      <a:pPr marL="0" marR="0">
                        <a:lnSpc>
                          <a:spcPct val="107000"/>
                        </a:lnSpc>
                        <a:spcBef>
                          <a:spcPts val="0"/>
                        </a:spcBef>
                        <a:spcAft>
                          <a:spcPts val="0"/>
                        </a:spcAft>
                      </a:pPr>
                      <a:r>
                        <a:rPr lang="tr-TR" sz="1600">
                          <a:effectLst/>
                        </a:rPr>
                        <a:t>'80-84'</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1.713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1.876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1.725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1.274</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609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360</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517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551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r>
              <a:tr h="276423">
                <a:tc>
                  <a:txBody>
                    <a:bodyPr/>
                    <a:lstStyle/>
                    <a:p>
                      <a:pPr marL="0" marR="0">
                        <a:lnSpc>
                          <a:spcPct val="107000"/>
                        </a:lnSpc>
                        <a:spcBef>
                          <a:spcPts val="0"/>
                        </a:spcBef>
                        <a:spcAft>
                          <a:spcPts val="0"/>
                        </a:spcAft>
                      </a:pPr>
                      <a:r>
                        <a:rPr lang="tr-TR" sz="1600">
                          <a:effectLst/>
                        </a:rPr>
                        <a:t>'85-89'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658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679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532</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477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235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126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167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190</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r>
              <a:tr h="276423">
                <a:tc>
                  <a:txBody>
                    <a:bodyPr/>
                    <a:lstStyle/>
                    <a:p>
                      <a:pPr marL="0" marR="0">
                        <a:lnSpc>
                          <a:spcPct val="107000"/>
                        </a:lnSpc>
                        <a:spcBef>
                          <a:spcPts val="0"/>
                        </a:spcBef>
                        <a:spcAft>
                          <a:spcPts val="0"/>
                        </a:spcAft>
                      </a:pPr>
                      <a:r>
                        <a:rPr lang="tr-TR" sz="1600">
                          <a:effectLst/>
                        </a:rPr>
                        <a:t>'90+'</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131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156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98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dirty="0">
                          <a:effectLst/>
                        </a:rPr>
                        <a:t>83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32</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18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a:effectLst/>
                        </a:rPr>
                        <a:t>39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c>
                  <a:txBody>
                    <a:bodyPr/>
                    <a:lstStyle/>
                    <a:p>
                      <a:pPr marL="0" marR="0" algn="r">
                        <a:lnSpc>
                          <a:spcPct val="107000"/>
                        </a:lnSpc>
                        <a:spcBef>
                          <a:spcPts val="0"/>
                        </a:spcBef>
                        <a:spcAft>
                          <a:spcPts val="0"/>
                        </a:spcAft>
                      </a:pPr>
                      <a:r>
                        <a:rPr lang="tr-TR" sz="1600" dirty="0">
                          <a:effectLst/>
                        </a:rPr>
                        <a:t>44</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297" marR="66297" marT="0" marB="0"/>
                </a:tc>
              </a:tr>
            </a:tbl>
          </a:graphicData>
        </a:graphic>
      </p:graphicFrame>
    </p:spTree>
    <p:extLst>
      <p:ext uri="{BB962C8B-B14F-4D97-AF65-F5344CB8AC3E}">
        <p14:creationId xmlns:p14="http://schemas.microsoft.com/office/powerpoint/2010/main" val="3174292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nvPr>
        </p:nvGraphicFramePr>
        <p:xfrm>
          <a:off x="837128" y="1558345"/>
          <a:ext cx="10200066" cy="5061401"/>
        </p:xfrm>
        <a:graphic>
          <a:graphicData uri="http://schemas.openxmlformats.org/drawingml/2006/table">
            <a:tbl>
              <a:tblPr firstRow="1" firstCol="1" bandRow="1">
                <a:tableStyleId>{5C22544A-7EE6-4342-B048-85BDC9FD1C3A}</a:tableStyleId>
              </a:tblPr>
              <a:tblGrid>
                <a:gridCol w="4368200"/>
                <a:gridCol w="5831866"/>
              </a:tblGrid>
              <a:tr h="389093">
                <a:tc gridSpan="2">
                  <a:txBody>
                    <a:bodyPr/>
                    <a:lstStyle/>
                    <a:p>
                      <a:pPr marL="0" marR="0" algn="ctr">
                        <a:lnSpc>
                          <a:spcPct val="107000"/>
                        </a:lnSpc>
                        <a:spcBef>
                          <a:spcPts val="0"/>
                        </a:spcBef>
                        <a:spcAft>
                          <a:spcPts val="0"/>
                        </a:spcAft>
                      </a:pPr>
                      <a:r>
                        <a:rPr lang="tr-TR" sz="1800" dirty="0">
                          <a:effectLst/>
                        </a:rPr>
                        <a:t>2013-2023 NÜFUS PROJEKSİYONU</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tr-TR"/>
                    </a:p>
                  </a:txBody>
                  <a:tcPr/>
                </a:tc>
              </a:tr>
              <a:tr h="389359">
                <a:tc>
                  <a:txBody>
                    <a:bodyPr/>
                    <a:lstStyle/>
                    <a:p>
                      <a:pPr marL="0" marR="0" algn="ctr">
                        <a:lnSpc>
                          <a:spcPct val="107000"/>
                        </a:lnSpc>
                        <a:spcBef>
                          <a:spcPts val="0"/>
                        </a:spcBef>
                        <a:spcAft>
                          <a:spcPts val="0"/>
                        </a:spcAft>
                      </a:pPr>
                      <a:r>
                        <a:rPr lang="tr-TR" sz="1800">
                          <a:effectLst/>
                        </a:rPr>
                        <a:t>YILLAR</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tr-TR" sz="1800">
                          <a:effectLst/>
                        </a:rPr>
                        <a:t>ZONGULDAK</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89359">
                <a:tc>
                  <a:txBody>
                    <a:bodyPr/>
                    <a:lstStyle/>
                    <a:p>
                      <a:pPr marL="0" marR="0" algn="ctr">
                        <a:lnSpc>
                          <a:spcPct val="107000"/>
                        </a:lnSpc>
                        <a:spcBef>
                          <a:spcPts val="0"/>
                        </a:spcBef>
                        <a:spcAft>
                          <a:spcPts val="0"/>
                        </a:spcAft>
                      </a:pPr>
                      <a:r>
                        <a:rPr lang="tr-TR" sz="1800">
                          <a:effectLst/>
                        </a:rPr>
                        <a:t>2013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tr-TR" sz="1800">
                          <a:effectLst/>
                        </a:rPr>
                        <a:t>602 127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89359">
                <a:tc>
                  <a:txBody>
                    <a:bodyPr/>
                    <a:lstStyle/>
                    <a:p>
                      <a:pPr marL="0" marR="0" algn="ctr">
                        <a:lnSpc>
                          <a:spcPct val="107000"/>
                        </a:lnSpc>
                        <a:spcBef>
                          <a:spcPts val="0"/>
                        </a:spcBef>
                        <a:spcAft>
                          <a:spcPts val="0"/>
                        </a:spcAft>
                      </a:pPr>
                      <a:r>
                        <a:rPr lang="tr-TR" sz="1800">
                          <a:effectLst/>
                        </a:rPr>
                        <a:t>2014</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tr-TR" sz="1800">
                          <a:effectLst/>
                        </a:rPr>
                        <a:t>597 391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89359">
                <a:tc>
                  <a:txBody>
                    <a:bodyPr/>
                    <a:lstStyle/>
                    <a:p>
                      <a:pPr marL="0" marR="0" algn="ctr">
                        <a:lnSpc>
                          <a:spcPct val="107000"/>
                        </a:lnSpc>
                        <a:spcBef>
                          <a:spcPts val="0"/>
                        </a:spcBef>
                        <a:spcAft>
                          <a:spcPts val="0"/>
                        </a:spcAft>
                      </a:pPr>
                      <a:r>
                        <a:rPr lang="tr-TR" sz="1800">
                          <a:effectLst/>
                        </a:rPr>
                        <a:t>2015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tr-TR" sz="1800">
                          <a:effectLst/>
                        </a:rPr>
                        <a:t>592 298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89359">
                <a:tc>
                  <a:txBody>
                    <a:bodyPr/>
                    <a:lstStyle/>
                    <a:p>
                      <a:pPr marL="0" marR="0" algn="ctr">
                        <a:lnSpc>
                          <a:spcPct val="107000"/>
                        </a:lnSpc>
                        <a:spcBef>
                          <a:spcPts val="0"/>
                        </a:spcBef>
                        <a:spcAft>
                          <a:spcPts val="0"/>
                        </a:spcAft>
                      </a:pPr>
                      <a:r>
                        <a:rPr lang="tr-TR" sz="1800">
                          <a:effectLst/>
                        </a:rPr>
                        <a:t>2016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tr-TR" sz="1800">
                          <a:effectLst/>
                        </a:rPr>
                        <a:t>586 839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89359">
                <a:tc>
                  <a:txBody>
                    <a:bodyPr/>
                    <a:lstStyle/>
                    <a:p>
                      <a:pPr marL="0" marR="0" algn="ctr">
                        <a:lnSpc>
                          <a:spcPct val="107000"/>
                        </a:lnSpc>
                        <a:spcBef>
                          <a:spcPts val="0"/>
                        </a:spcBef>
                        <a:spcAft>
                          <a:spcPts val="0"/>
                        </a:spcAft>
                      </a:pPr>
                      <a:r>
                        <a:rPr lang="tr-TR" sz="1800">
                          <a:effectLst/>
                        </a:rPr>
                        <a:t>2017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tr-TR" sz="1800">
                          <a:effectLst/>
                        </a:rPr>
                        <a:t>581 039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89359">
                <a:tc>
                  <a:txBody>
                    <a:bodyPr/>
                    <a:lstStyle/>
                    <a:p>
                      <a:pPr marL="0" marR="0" algn="ctr">
                        <a:lnSpc>
                          <a:spcPct val="107000"/>
                        </a:lnSpc>
                        <a:spcBef>
                          <a:spcPts val="0"/>
                        </a:spcBef>
                        <a:spcAft>
                          <a:spcPts val="0"/>
                        </a:spcAft>
                      </a:pPr>
                      <a:r>
                        <a:rPr lang="tr-TR" sz="1800">
                          <a:effectLst/>
                        </a:rPr>
                        <a:t>2018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tr-TR" sz="1800">
                          <a:effectLst/>
                        </a:rPr>
                        <a:t>574 888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89359">
                <a:tc>
                  <a:txBody>
                    <a:bodyPr/>
                    <a:lstStyle/>
                    <a:p>
                      <a:pPr marL="0" marR="0" algn="ctr">
                        <a:lnSpc>
                          <a:spcPct val="107000"/>
                        </a:lnSpc>
                        <a:spcBef>
                          <a:spcPts val="0"/>
                        </a:spcBef>
                        <a:spcAft>
                          <a:spcPts val="0"/>
                        </a:spcAft>
                      </a:pPr>
                      <a:r>
                        <a:rPr lang="tr-TR" sz="1800">
                          <a:effectLst/>
                        </a:rPr>
                        <a:t>2019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tr-TR" sz="1800">
                          <a:effectLst/>
                        </a:rPr>
                        <a:t>568 414</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89359">
                <a:tc>
                  <a:txBody>
                    <a:bodyPr/>
                    <a:lstStyle/>
                    <a:p>
                      <a:pPr marL="0" marR="0" algn="ctr">
                        <a:lnSpc>
                          <a:spcPct val="107000"/>
                        </a:lnSpc>
                        <a:spcBef>
                          <a:spcPts val="0"/>
                        </a:spcBef>
                        <a:spcAft>
                          <a:spcPts val="0"/>
                        </a:spcAft>
                      </a:pPr>
                      <a:r>
                        <a:rPr lang="tr-TR" sz="1800">
                          <a:effectLst/>
                        </a:rPr>
                        <a:t>2020</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tr-TR" sz="1800">
                          <a:effectLst/>
                        </a:rPr>
                        <a:t>561 627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89359">
                <a:tc>
                  <a:txBody>
                    <a:bodyPr/>
                    <a:lstStyle/>
                    <a:p>
                      <a:pPr marL="0" marR="0" algn="ctr">
                        <a:lnSpc>
                          <a:spcPct val="107000"/>
                        </a:lnSpc>
                        <a:spcBef>
                          <a:spcPts val="0"/>
                        </a:spcBef>
                        <a:spcAft>
                          <a:spcPts val="0"/>
                        </a:spcAft>
                      </a:pPr>
                      <a:r>
                        <a:rPr lang="tr-TR" sz="1800">
                          <a:effectLst/>
                        </a:rPr>
                        <a:t>2021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tr-TR" sz="1800">
                          <a:effectLst/>
                        </a:rPr>
                        <a:t>554 534</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89359">
                <a:tc>
                  <a:txBody>
                    <a:bodyPr/>
                    <a:lstStyle/>
                    <a:p>
                      <a:pPr marL="0" marR="0" algn="ctr">
                        <a:lnSpc>
                          <a:spcPct val="107000"/>
                        </a:lnSpc>
                        <a:spcBef>
                          <a:spcPts val="0"/>
                        </a:spcBef>
                        <a:spcAft>
                          <a:spcPts val="0"/>
                        </a:spcAft>
                      </a:pPr>
                      <a:r>
                        <a:rPr lang="tr-TR" sz="1800">
                          <a:effectLst/>
                        </a:rPr>
                        <a:t>2022</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tr-TR" sz="1800">
                          <a:effectLst/>
                        </a:rPr>
                        <a:t>547 167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89359">
                <a:tc>
                  <a:txBody>
                    <a:bodyPr/>
                    <a:lstStyle/>
                    <a:p>
                      <a:pPr marL="0" marR="0" algn="ctr">
                        <a:lnSpc>
                          <a:spcPct val="107000"/>
                        </a:lnSpc>
                        <a:spcBef>
                          <a:spcPts val="0"/>
                        </a:spcBef>
                        <a:spcAft>
                          <a:spcPts val="0"/>
                        </a:spcAft>
                      </a:pPr>
                      <a:r>
                        <a:rPr lang="tr-TR" sz="1800">
                          <a:effectLst/>
                        </a:rPr>
                        <a:t>2023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tr-TR" sz="1800" dirty="0">
                          <a:effectLst/>
                        </a:rPr>
                        <a:t>539 515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Tree>
    <p:extLst>
      <p:ext uri="{BB962C8B-B14F-4D97-AF65-F5344CB8AC3E}">
        <p14:creationId xmlns:p14="http://schemas.microsoft.com/office/powerpoint/2010/main" val="92245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nvPr>
        </p:nvGraphicFramePr>
        <p:xfrm>
          <a:off x="450761" y="1171976"/>
          <a:ext cx="11294771" cy="5396248"/>
        </p:xfrm>
        <a:graphic>
          <a:graphicData uri="http://schemas.openxmlformats.org/drawingml/2006/table">
            <a:tbl>
              <a:tblPr>
                <a:tableStyleId>{69C7853C-536D-4A76-A0AE-DD22124D55A5}</a:tableStyleId>
              </a:tblPr>
              <a:tblGrid>
                <a:gridCol w="3417392"/>
                <a:gridCol w="1882463"/>
                <a:gridCol w="1621813"/>
                <a:gridCol w="1621813"/>
                <a:gridCol w="1505968"/>
                <a:gridCol w="1245322"/>
              </a:tblGrid>
              <a:tr h="1108122">
                <a:tc gridSpan="6">
                  <a:txBody>
                    <a:bodyPr/>
                    <a:lstStyle/>
                    <a:p>
                      <a:pPr algn="ctr" rtl="0" fontAlgn="b"/>
                      <a:r>
                        <a:rPr lang="tr-TR" sz="2800" b="1" u="none" strike="noStrike" dirty="0" smtClean="0">
                          <a:solidFill>
                            <a:schemeClr val="accent1"/>
                          </a:solidFill>
                          <a:effectLst/>
                        </a:rPr>
                        <a:t>2007-2014 </a:t>
                      </a:r>
                      <a:r>
                        <a:rPr lang="tr-TR" sz="2800" b="1" u="none" strike="noStrike" dirty="0">
                          <a:solidFill>
                            <a:schemeClr val="accent1"/>
                          </a:solidFill>
                          <a:effectLst/>
                        </a:rPr>
                        <a:t>Arası Dönemde Zonguldak Toplam İç Göç İstatistikleri</a:t>
                      </a:r>
                      <a:endParaRPr lang="tr-TR" sz="2800" b="1" i="0" u="none" strike="noStrike" dirty="0">
                        <a:solidFill>
                          <a:schemeClr val="accent1"/>
                        </a:solidFill>
                        <a:effectLst/>
                        <a:latin typeface="Century Gothic" panose="020B0502020202020204" pitchFamily="34" charset="0"/>
                      </a:endParaRPr>
                    </a:p>
                  </a:txBody>
                  <a:tcPr marL="9525" marR="9525" marT="9525"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167561">
                <a:tc>
                  <a:txBody>
                    <a:bodyPr/>
                    <a:lstStyle/>
                    <a:p>
                      <a:pPr algn="ctr" rtl="0" fontAlgn="b"/>
                      <a:r>
                        <a:rPr lang="tr-TR" sz="1800" b="1" u="none" strike="noStrike" dirty="0">
                          <a:solidFill>
                            <a:schemeClr val="accent1"/>
                          </a:solidFill>
                          <a:effectLst/>
                        </a:rPr>
                        <a:t>Yıllar</a:t>
                      </a:r>
                      <a:endParaRPr lang="tr-TR" sz="1800" b="1" i="0" u="none" strike="noStrike" dirty="0">
                        <a:solidFill>
                          <a:schemeClr val="accent1"/>
                        </a:solidFill>
                        <a:effectLst/>
                        <a:latin typeface="Century Gothic" panose="020B0502020202020204" pitchFamily="34" charset="0"/>
                      </a:endParaRPr>
                    </a:p>
                  </a:txBody>
                  <a:tcPr marL="9525" marR="9525" marT="9525" marB="0" anchor="b"/>
                </a:tc>
                <a:tc>
                  <a:txBody>
                    <a:bodyPr/>
                    <a:lstStyle/>
                    <a:p>
                      <a:pPr algn="ctr" rtl="0" fontAlgn="b"/>
                      <a:r>
                        <a:rPr lang="tr-TR" sz="1800" b="1" u="none" strike="noStrike" dirty="0">
                          <a:solidFill>
                            <a:schemeClr val="accent1"/>
                          </a:solidFill>
                          <a:effectLst/>
                        </a:rPr>
                        <a:t>Toplam Nüfus</a:t>
                      </a:r>
                      <a:endParaRPr lang="tr-TR" sz="1800" b="1" i="0" u="none" strike="noStrike" dirty="0">
                        <a:solidFill>
                          <a:schemeClr val="accent1"/>
                        </a:solidFill>
                        <a:effectLst/>
                        <a:latin typeface="Century Gothic" panose="020B0502020202020204" pitchFamily="34" charset="0"/>
                      </a:endParaRPr>
                    </a:p>
                  </a:txBody>
                  <a:tcPr marL="9525" marR="9525" marT="9525" marB="0" anchor="b"/>
                </a:tc>
                <a:tc>
                  <a:txBody>
                    <a:bodyPr/>
                    <a:lstStyle/>
                    <a:p>
                      <a:pPr algn="ctr" rtl="0" fontAlgn="b"/>
                      <a:r>
                        <a:rPr lang="tr-TR" sz="1800" b="1" u="none" strike="noStrike" dirty="0">
                          <a:solidFill>
                            <a:schemeClr val="accent1"/>
                          </a:solidFill>
                          <a:effectLst/>
                        </a:rPr>
                        <a:t>Aldığı Göç</a:t>
                      </a:r>
                      <a:endParaRPr lang="tr-TR" sz="1800" b="1" i="0" u="none" strike="noStrike" dirty="0">
                        <a:solidFill>
                          <a:schemeClr val="accent1"/>
                        </a:solidFill>
                        <a:effectLst/>
                        <a:latin typeface="Century Gothic" panose="020B0502020202020204" pitchFamily="34" charset="0"/>
                      </a:endParaRPr>
                    </a:p>
                  </a:txBody>
                  <a:tcPr marL="9525" marR="9525" marT="9525" marB="0" anchor="b"/>
                </a:tc>
                <a:tc>
                  <a:txBody>
                    <a:bodyPr/>
                    <a:lstStyle/>
                    <a:p>
                      <a:pPr algn="ctr" rtl="0" fontAlgn="b"/>
                      <a:r>
                        <a:rPr lang="tr-TR" sz="1800" b="1" u="none" strike="noStrike" dirty="0">
                          <a:solidFill>
                            <a:schemeClr val="accent1"/>
                          </a:solidFill>
                          <a:effectLst/>
                        </a:rPr>
                        <a:t>Verdiği Göç</a:t>
                      </a:r>
                      <a:endParaRPr lang="tr-TR" sz="1800" b="1" i="0" u="none" strike="noStrike" dirty="0">
                        <a:solidFill>
                          <a:schemeClr val="accent1"/>
                        </a:solidFill>
                        <a:effectLst/>
                        <a:latin typeface="Century Gothic" panose="020B0502020202020204" pitchFamily="34" charset="0"/>
                      </a:endParaRPr>
                    </a:p>
                  </a:txBody>
                  <a:tcPr marL="9525" marR="9525" marT="9525" marB="0" anchor="b"/>
                </a:tc>
                <a:tc>
                  <a:txBody>
                    <a:bodyPr/>
                    <a:lstStyle/>
                    <a:p>
                      <a:pPr algn="ctr" rtl="0" fontAlgn="b"/>
                      <a:r>
                        <a:rPr lang="tr-TR" sz="1800" b="1" u="none" strike="noStrike" dirty="0">
                          <a:solidFill>
                            <a:schemeClr val="accent1"/>
                          </a:solidFill>
                          <a:effectLst/>
                        </a:rPr>
                        <a:t>Net Göç</a:t>
                      </a:r>
                      <a:endParaRPr lang="tr-TR" sz="1800" b="1" i="0" u="none" strike="noStrike" dirty="0">
                        <a:solidFill>
                          <a:schemeClr val="accent1"/>
                        </a:solidFill>
                        <a:effectLst/>
                        <a:latin typeface="Century Gothic" panose="020B0502020202020204" pitchFamily="34" charset="0"/>
                      </a:endParaRPr>
                    </a:p>
                  </a:txBody>
                  <a:tcPr marL="9525" marR="9525" marT="9525" marB="0" anchor="b"/>
                </a:tc>
                <a:tc>
                  <a:txBody>
                    <a:bodyPr/>
                    <a:lstStyle/>
                    <a:p>
                      <a:pPr algn="ctr" rtl="0" fontAlgn="b"/>
                      <a:r>
                        <a:rPr lang="tr-TR" sz="1800" b="1" u="none" strike="noStrike" dirty="0">
                          <a:solidFill>
                            <a:schemeClr val="accent1"/>
                          </a:solidFill>
                          <a:effectLst/>
                        </a:rPr>
                        <a:t>Net Göç Hızı</a:t>
                      </a:r>
                      <a:endParaRPr lang="tr-TR" sz="1800" b="1" i="0" u="none" strike="noStrike" dirty="0">
                        <a:solidFill>
                          <a:schemeClr val="accent1"/>
                        </a:solidFill>
                        <a:effectLst/>
                        <a:latin typeface="Century Gothic" panose="020B0502020202020204" pitchFamily="34" charset="0"/>
                      </a:endParaRPr>
                    </a:p>
                  </a:txBody>
                  <a:tcPr marL="9525" marR="9525" marT="9525" marB="0" anchor="b"/>
                </a:tc>
              </a:tr>
              <a:tr h="445795">
                <a:tc>
                  <a:txBody>
                    <a:bodyPr/>
                    <a:lstStyle/>
                    <a:p>
                      <a:pPr algn="l" rtl="0" fontAlgn="b"/>
                      <a:r>
                        <a:rPr lang="tr-TR" sz="1800" b="1" u="none" strike="noStrike" dirty="0">
                          <a:solidFill>
                            <a:schemeClr val="accent1"/>
                          </a:solidFill>
                          <a:effectLst/>
                        </a:rPr>
                        <a:t>2007-2008</a:t>
                      </a:r>
                      <a:endParaRPr lang="tr-TR" sz="1800" b="1" i="0" u="none" strike="noStrike" dirty="0">
                        <a:solidFill>
                          <a:schemeClr val="accent1"/>
                        </a:solidFill>
                        <a:effectLst/>
                        <a:latin typeface="Century Gothic" panose="020B0502020202020204" pitchFamily="34" charset="0"/>
                      </a:endParaRPr>
                    </a:p>
                  </a:txBody>
                  <a:tcPr marL="9525" marR="9525" marT="9525" marB="0" anchor="b"/>
                </a:tc>
                <a:tc>
                  <a:txBody>
                    <a:bodyPr/>
                    <a:lstStyle/>
                    <a:p>
                      <a:pPr algn="r" rtl="0" fontAlgn="b"/>
                      <a:r>
                        <a:rPr lang="tr-TR" sz="1800" u="none" strike="noStrike" dirty="0">
                          <a:effectLst/>
                        </a:rPr>
                        <a:t>619.151</a:t>
                      </a:r>
                      <a:endParaRPr lang="tr-TR" sz="18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r" rtl="0" fontAlgn="b"/>
                      <a:r>
                        <a:rPr lang="tr-TR" sz="1800" u="none" strike="noStrike">
                          <a:effectLst/>
                        </a:rPr>
                        <a:t>17.639</a:t>
                      </a:r>
                      <a:endParaRPr lang="tr-TR" sz="1800" b="0" i="0" u="none" strike="noStrike">
                        <a:solidFill>
                          <a:srgbClr val="000000"/>
                        </a:solidFill>
                        <a:effectLst/>
                        <a:latin typeface="Century Gothic" panose="020B0502020202020204" pitchFamily="34" charset="0"/>
                      </a:endParaRPr>
                    </a:p>
                  </a:txBody>
                  <a:tcPr marL="9525" marR="9525" marT="9525" marB="0" anchor="b"/>
                </a:tc>
                <a:tc>
                  <a:txBody>
                    <a:bodyPr/>
                    <a:lstStyle/>
                    <a:p>
                      <a:pPr algn="r" rtl="0" fontAlgn="b"/>
                      <a:r>
                        <a:rPr lang="tr-TR" sz="1800" u="none" strike="noStrike" dirty="0">
                          <a:effectLst/>
                        </a:rPr>
                        <a:t>19.53</a:t>
                      </a:r>
                      <a:endParaRPr lang="tr-TR" sz="18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r" rtl="0" fontAlgn="b"/>
                      <a:r>
                        <a:rPr lang="tr-TR" sz="1800" u="none" strike="noStrike">
                          <a:effectLst/>
                        </a:rPr>
                        <a:t>-1.891</a:t>
                      </a:r>
                      <a:endParaRPr lang="tr-TR" sz="1800" b="0" i="0" u="none" strike="noStrike">
                        <a:solidFill>
                          <a:srgbClr val="000000"/>
                        </a:solidFill>
                        <a:effectLst/>
                        <a:latin typeface="Century Gothic" panose="020B0502020202020204" pitchFamily="34" charset="0"/>
                      </a:endParaRPr>
                    </a:p>
                  </a:txBody>
                  <a:tcPr marL="9525" marR="9525" marT="9525" marB="0" anchor="b"/>
                </a:tc>
                <a:tc>
                  <a:txBody>
                    <a:bodyPr/>
                    <a:lstStyle/>
                    <a:p>
                      <a:pPr algn="r" rtl="0" fontAlgn="b"/>
                      <a:r>
                        <a:rPr lang="tr-TR" sz="1800" u="none" strike="noStrike">
                          <a:effectLst/>
                        </a:rPr>
                        <a:t>-3.1</a:t>
                      </a:r>
                      <a:endParaRPr lang="tr-TR" sz="1800" b="0" i="0" u="none" strike="noStrike">
                        <a:solidFill>
                          <a:srgbClr val="000000"/>
                        </a:solidFill>
                        <a:effectLst/>
                        <a:latin typeface="Century Gothic" panose="020B0502020202020204" pitchFamily="34" charset="0"/>
                      </a:endParaRPr>
                    </a:p>
                  </a:txBody>
                  <a:tcPr marL="9525" marR="9525" marT="9525" marB="0" anchor="b"/>
                </a:tc>
              </a:tr>
              <a:tr h="445795">
                <a:tc>
                  <a:txBody>
                    <a:bodyPr/>
                    <a:lstStyle/>
                    <a:p>
                      <a:pPr algn="l" rtl="0" fontAlgn="b"/>
                      <a:r>
                        <a:rPr lang="tr-TR" sz="1800" b="1" u="none" strike="noStrike" dirty="0">
                          <a:solidFill>
                            <a:schemeClr val="accent1"/>
                          </a:solidFill>
                          <a:effectLst/>
                        </a:rPr>
                        <a:t>2008-2009</a:t>
                      </a:r>
                      <a:endParaRPr lang="tr-TR" sz="1800" b="1" i="0" u="none" strike="noStrike" dirty="0">
                        <a:solidFill>
                          <a:schemeClr val="accent1"/>
                        </a:solidFill>
                        <a:effectLst/>
                        <a:latin typeface="Century Gothic" panose="020B0502020202020204" pitchFamily="34" charset="0"/>
                      </a:endParaRPr>
                    </a:p>
                  </a:txBody>
                  <a:tcPr marL="9525" marR="9525" marT="9525" marB="0" anchor="b"/>
                </a:tc>
                <a:tc>
                  <a:txBody>
                    <a:bodyPr/>
                    <a:lstStyle/>
                    <a:p>
                      <a:pPr algn="r" rtl="0" fontAlgn="b"/>
                      <a:r>
                        <a:rPr lang="tr-TR" sz="1800" u="none" strike="noStrike">
                          <a:effectLst/>
                        </a:rPr>
                        <a:t>619.812</a:t>
                      </a:r>
                      <a:endParaRPr lang="tr-TR" sz="1800" b="0" i="0" u="none" strike="noStrike">
                        <a:solidFill>
                          <a:srgbClr val="000000"/>
                        </a:solidFill>
                        <a:effectLst/>
                        <a:latin typeface="Century Gothic" panose="020B0502020202020204" pitchFamily="34" charset="0"/>
                      </a:endParaRPr>
                    </a:p>
                  </a:txBody>
                  <a:tcPr marL="9525" marR="9525" marT="9525" marB="0" anchor="b"/>
                </a:tc>
                <a:tc>
                  <a:txBody>
                    <a:bodyPr/>
                    <a:lstStyle/>
                    <a:p>
                      <a:pPr algn="r" rtl="0" fontAlgn="b"/>
                      <a:r>
                        <a:rPr lang="tr-TR" sz="1800" u="none" strike="noStrike">
                          <a:effectLst/>
                        </a:rPr>
                        <a:t>16.258</a:t>
                      </a:r>
                      <a:endParaRPr lang="tr-TR" sz="1800" b="0" i="0" u="none" strike="noStrike">
                        <a:solidFill>
                          <a:srgbClr val="000000"/>
                        </a:solidFill>
                        <a:effectLst/>
                        <a:latin typeface="Century Gothic" panose="020B0502020202020204" pitchFamily="34" charset="0"/>
                      </a:endParaRPr>
                    </a:p>
                  </a:txBody>
                  <a:tcPr marL="9525" marR="9525" marT="9525" marB="0" anchor="b"/>
                </a:tc>
                <a:tc>
                  <a:txBody>
                    <a:bodyPr/>
                    <a:lstStyle/>
                    <a:p>
                      <a:pPr algn="r" rtl="0" fontAlgn="b"/>
                      <a:r>
                        <a:rPr lang="tr-TR" sz="1800" u="none" strike="noStrike">
                          <a:effectLst/>
                        </a:rPr>
                        <a:t>20.701</a:t>
                      </a:r>
                      <a:endParaRPr lang="tr-TR" sz="1800" b="0" i="0" u="none" strike="noStrike">
                        <a:solidFill>
                          <a:srgbClr val="000000"/>
                        </a:solidFill>
                        <a:effectLst/>
                        <a:latin typeface="Century Gothic" panose="020B0502020202020204" pitchFamily="34" charset="0"/>
                      </a:endParaRPr>
                    </a:p>
                  </a:txBody>
                  <a:tcPr marL="9525" marR="9525" marT="9525" marB="0" anchor="b"/>
                </a:tc>
                <a:tc>
                  <a:txBody>
                    <a:bodyPr/>
                    <a:lstStyle/>
                    <a:p>
                      <a:pPr algn="r" rtl="0" fontAlgn="b"/>
                      <a:r>
                        <a:rPr lang="tr-TR" sz="1800" u="none" strike="noStrike">
                          <a:effectLst/>
                        </a:rPr>
                        <a:t>-4.443</a:t>
                      </a:r>
                      <a:endParaRPr lang="tr-TR" sz="1800" b="0" i="0" u="none" strike="noStrike">
                        <a:solidFill>
                          <a:srgbClr val="000000"/>
                        </a:solidFill>
                        <a:effectLst/>
                        <a:latin typeface="Century Gothic" panose="020B0502020202020204" pitchFamily="34" charset="0"/>
                      </a:endParaRPr>
                    </a:p>
                  </a:txBody>
                  <a:tcPr marL="9525" marR="9525" marT="9525" marB="0" anchor="b"/>
                </a:tc>
                <a:tc>
                  <a:txBody>
                    <a:bodyPr/>
                    <a:lstStyle/>
                    <a:p>
                      <a:pPr algn="r" rtl="0" fontAlgn="b"/>
                      <a:r>
                        <a:rPr lang="tr-TR" sz="1800" u="none" strike="noStrike">
                          <a:effectLst/>
                        </a:rPr>
                        <a:t>-7.1</a:t>
                      </a:r>
                      <a:endParaRPr lang="tr-TR" sz="1800" b="0" i="0" u="none" strike="noStrike">
                        <a:solidFill>
                          <a:srgbClr val="000000"/>
                        </a:solidFill>
                        <a:effectLst/>
                        <a:latin typeface="Century Gothic" panose="020B0502020202020204" pitchFamily="34" charset="0"/>
                      </a:endParaRPr>
                    </a:p>
                  </a:txBody>
                  <a:tcPr marL="9525" marR="9525" marT="9525" marB="0" anchor="b"/>
                </a:tc>
              </a:tr>
              <a:tr h="445795">
                <a:tc>
                  <a:txBody>
                    <a:bodyPr/>
                    <a:lstStyle/>
                    <a:p>
                      <a:pPr algn="l" rtl="0" fontAlgn="b"/>
                      <a:r>
                        <a:rPr lang="tr-TR" sz="1800" b="1" u="none" strike="noStrike" dirty="0">
                          <a:solidFill>
                            <a:schemeClr val="accent1"/>
                          </a:solidFill>
                          <a:effectLst/>
                        </a:rPr>
                        <a:t>2009-2010</a:t>
                      </a:r>
                      <a:endParaRPr lang="tr-TR" sz="1800" b="1" i="0" u="none" strike="noStrike" dirty="0">
                        <a:solidFill>
                          <a:schemeClr val="accent1"/>
                        </a:solidFill>
                        <a:effectLst/>
                        <a:latin typeface="Century Gothic" panose="020B0502020202020204" pitchFamily="34" charset="0"/>
                      </a:endParaRPr>
                    </a:p>
                  </a:txBody>
                  <a:tcPr marL="9525" marR="9525" marT="9525" marB="0" anchor="b"/>
                </a:tc>
                <a:tc>
                  <a:txBody>
                    <a:bodyPr/>
                    <a:lstStyle/>
                    <a:p>
                      <a:pPr algn="r" rtl="0" fontAlgn="b"/>
                      <a:r>
                        <a:rPr lang="tr-TR" sz="1800" u="none" strike="noStrike">
                          <a:effectLst/>
                        </a:rPr>
                        <a:t>619.703</a:t>
                      </a:r>
                      <a:endParaRPr lang="tr-TR" sz="1800" b="0" i="0" u="none" strike="noStrike">
                        <a:solidFill>
                          <a:srgbClr val="000000"/>
                        </a:solidFill>
                        <a:effectLst/>
                        <a:latin typeface="Century Gothic" panose="020B0502020202020204" pitchFamily="34" charset="0"/>
                      </a:endParaRPr>
                    </a:p>
                  </a:txBody>
                  <a:tcPr marL="9525" marR="9525" marT="9525" marB="0" anchor="b"/>
                </a:tc>
                <a:tc>
                  <a:txBody>
                    <a:bodyPr/>
                    <a:lstStyle/>
                    <a:p>
                      <a:pPr algn="r" rtl="0" fontAlgn="b"/>
                      <a:r>
                        <a:rPr lang="tr-TR" sz="1800" u="none" strike="noStrike">
                          <a:effectLst/>
                        </a:rPr>
                        <a:t>15.712</a:t>
                      </a:r>
                      <a:endParaRPr lang="tr-TR" sz="1800" b="0" i="0" u="none" strike="noStrike">
                        <a:solidFill>
                          <a:srgbClr val="000000"/>
                        </a:solidFill>
                        <a:effectLst/>
                        <a:latin typeface="Century Gothic" panose="020B0502020202020204" pitchFamily="34" charset="0"/>
                      </a:endParaRPr>
                    </a:p>
                  </a:txBody>
                  <a:tcPr marL="9525" marR="9525" marT="9525" marB="0" anchor="b"/>
                </a:tc>
                <a:tc>
                  <a:txBody>
                    <a:bodyPr/>
                    <a:lstStyle/>
                    <a:p>
                      <a:pPr algn="r" rtl="0" fontAlgn="b"/>
                      <a:r>
                        <a:rPr lang="tr-TR" sz="1800" u="none" strike="noStrike">
                          <a:effectLst/>
                        </a:rPr>
                        <a:t>23.267</a:t>
                      </a:r>
                      <a:endParaRPr lang="tr-TR" sz="1800" b="0" i="0" u="none" strike="noStrike">
                        <a:solidFill>
                          <a:srgbClr val="000000"/>
                        </a:solidFill>
                        <a:effectLst/>
                        <a:latin typeface="Century Gothic" panose="020B0502020202020204" pitchFamily="34" charset="0"/>
                      </a:endParaRPr>
                    </a:p>
                  </a:txBody>
                  <a:tcPr marL="9525" marR="9525" marT="9525" marB="0" anchor="b"/>
                </a:tc>
                <a:tc>
                  <a:txBody>
                    <a:bodyPr/>
                    <a:lstStyle/>
                    <a:p>
                      <a:pPr algn="r" rtl="0" fontAlgn="b"/>
                      <a:r>
                        <a:rPr lang="tr-TR" sz="1800" u="none" strike="noStrike">
                          <a:effectLst/>
                        </a:rPr>
                        <a:t>-7.555</a:t>
                      </a:r>
                      <a:endParaRPr lang="tr-TR" sz="1800" b="0" i="0" u="none" strike="noStrike">
                        <a:solidFill>
                          <a:srgbClr val="000000"/>
                        </a:solidFill>
                        <a:effectLst/>
                        <a:latin typeface="Century Gothic" panose="020B0502020202020204" pitchFamily="34" charset="0"/>
                      </a:endParaRPr>
                    </a:p>
                  </a:txBody>
                  <a:tcPr marL="9525" marR="9525" marT="9525" marB="0" anchor="b"/>
                </a:tc>
                <a:tc>
                  <a:txBody>
                    <a:bodyPr/>
                    <a:lstStyle/>
                    <a:p>
                      <a:pPr algn="r" rtl="0" fontAlgn="b"/>
                      <a:r>
                        <a:rPr lang="tr-TR" sz="1800" u="none" strike="noStrike">
                          <a:effectLst/>
                        </a:rPr>
                        <a:t>-12.1</a:t>
                      </a:r>
                      <a:endParaRPr lang="tr-TR" sz="1800" b="0" i="0" u="none" strike="noStrike">
                        <a:solidFill>
                          <a:srgbClr val="000000"/>
                        </a:solidFill>
                        <a:effectLst/>
                        <a:latin typeface="Century Gothic" panose="020B0502020202020204" pitchFamily="34" charset="0"/>
                      </a:endParaRPr>
                    </a:p>
                  </a:txBody>
                  <a:tcPr marL="9525" marR="9525" marT="9525" marB="0" anchor="b"/>
                </a:tc>
              </a:tr>
              <a:tr h="445795">
                <a:tc>
                  <a:txBody>
                    <a:bodyPr/>
                    <a:lstStyle/>
                    <a:p>
                      <a:pPr algn="l" rtl="0" fontAlgn="b"/>
                      <a:r>
                        <a:rPr lang="tr-TR" sz="1800" b="1" u="none" strike="noStrike" dirty="0">
                          <a:solidFill>
                            <a:schemeClr val="accent1"/>
                          </a:solidFill>
                          <a:effectLst/>
                        </a:rPr>
                        <a:t>2010-2011</a:t>
                      </a:r>
                      <a:endParaRPr lang="tr-TR" sz="1800" b="1" i="0" u="none" strike="noStrike" dirty="0">
                        <a:solidFill>
                          <a:schemeClr val="accent1"/>
                        </a:solidFill>
                        <a:effectLst/>
                        <a:latin typeface="Century Gothic" panose="020B0502020202020204" pitchFamily="34" charset="0"/>
                      </a:endParaRPr>
                    </a:p>
                  </a:txBody>
                  <a:tcPr marL="9525" marR="9525" marT="9525" marB="0" anchor="b"/>
                </a:tc>
                <a:tc>
                  <a:txBody>
                    <a:bodyPr/>
                    <a:lstStyle/>
                    <a:p>
                      <a:pPr algn="r" rtl="0" fontAlgn="b"/>
                      <a:r>
                        <a:rPr lang="tr-TR" sz="1800" u="none" strike="noStrike">
                          <a:effectLst/>
                        </a:rPr>
                        <a:t>612.406</a:t>
                      </a:r>
                      <a:endParaRPr lang="tr-TR" sz="1800" b="0" i="0" u="none" strike="noStrike">
                        <a:solidFill>
                          <a:srgbClr val="000000"/>
                        </a:solidFill>
                        <a:effectLst/>
                        <a:latin typeface="Century Gothic" panose="020B0502020202020204" pitchFamily="34" charset="0"/>
                      </a:endParaRPr>
                    </a:p>
                  </a:txBody>
                  <a:tcPr marL="9525" marR="9525" marT="9525" marB="0" anchor="b"/>
                </a:tc>
                <a:tc>
                  <a:txBody>
                    <a:bodyPr/>
                    <a:lstStyle/>
                    <a:p>
                      <a:pPr algn="r" rtl="0" fontAlgn="b"/>
                      <a:r>
                        <a:rPr lang="tr-TR" sz="1800" u="none" strike="noStrike">
                          <a:effectLst/>
                        </a:rPr>
                        <a:t>15.822</a:t>
                      </a:r>
                      <a:endParaRPr lang="tr-TR" sz="1800" b="0" i="0" u="none" strike="noStrike">
                        <a:solidFill>
                          <a:srgbClr val="000000"/>
                        </a:solidFill>
                        <a:effectLst/>
                        <a:latin typeface="Century Gothic" panose="020B0502020202020204" pitchFamily="34" charset="0"/>
                      </a:endParaRPr>
                    </a:p>
                  </a:txBody>
                  <a:tcPr marL="9525" marR="9525" marT="9525" marB="0" anchor="b"/>
                </a:tc>
                <a:tc>
                  <a:txBody>
                    <a:bodyPr/>
                    <a:lstStyle/>
                    <a:p>
                      <a:pPr algn="r" rtl="0" fontAlgn="b"/>
                      <a:r>
                        <a:rPr lang="tr-TR" sz="1800" u="none" strike="noStrike">
                          <a:effectLst/>
                        </a:rPr>
                        <a:t>23.658</a:t>
                      </a:r>
                      <a:endParaRPr lang="tr-TR" sz="1800" b="0" i="0" u="none" strike="noStrike">
                        <a:solidFill>
                          <a:srgbClr val="000000"/>
                        </a:solidFill>
                        <a:effectLst/>
                        <a:latin typeface="Century Gothic" panose="020B0502020202020204" pitchFamily="34" charset="0"/>
                      </a:endParaRPr>
                    </a:p>
                  </a:txBody>
                  <a:tcPr marL="9525" marR="9525" marT="9525" marB="0" anchor="b"/>
                </a:tc>
                <a:tc>
                  <a:txBody>
                    <a:bodyPr/>
                    <a:lstStyle/>
                    <a:p>
                      <a:pPr algn="r" rtl="0" fontAlgn="b"/>
                      <a:r>
                        <a:rPr lang="tr-TR" sz="1800" u="none" strike="noStrike">
                          <a:effectLst/>
                        </a:rPr>
                        <a:t>-7.836</a:t>
                      </a:r>
                      <a:endParaRPr lang="tr-TR" sz="1800" b="0" i="0" u="none" strike="noStrike">
                        <a:solidFill>
                          <a:srgbClr val="000000"/>
                        </a:solidFill>
                        <a:effectLst/>
                        <a:latin typeface="Century Gothic" panose="020B0502020202020204" pitchFamily="34" charset="0"/>
                      </a:endParaRPr>
                    </a:p>
                  </a:txBody>
                  <a:tcPr marL="9525" marR="9525" marT="9525" marB="0" anchor="b"/>
                </a:tc>
                <a:tc>
                  <a:txBody>
                    <a:bodyPr/>
                    <a:lstStyle/>
                    <a:p>
                      <a:pPr algn="r" rtl="0" fontAlgn="b"/>
                      <a:r>
                        <a:rPr lang="tr-TR" sz="1800" u="none" strike="noStrike">
                          <a:effectLst/>
                        </a:rPr>
                        <a:t>-12.7</a:t>
                      </a:r>
                      <a:endParaRPr lang="tr-TR" sz="1800" b="0" i="0" u="none" strike="noStrike">
                        <a:solidFill>
                          <a:srgbClr val="000000"/>
                        </a:solidFill>
                        <a:effectLst/>
                        <a:latin typeface="Century Gothic" panose="020B0502020202020204" pitchFamily="34" charset="0"/>
                      </a:endParaRPr>
                    </a:p>
                  </a:txBody>
                  <a:tcPr marL="9525" marR="9525" marT="9525" marB="0" anchor="b"/>
                </a:tc>
              </a:tr>
              <a:tr h="445795">
                <a:tc>
                  <a:txBody>
                    <a:bodyPr/>
                    <a:lstStyle/>
                    <a:p>
                      <a:pPr algn="l" rtl="0" fontAlgn="b"/>
                      <a:r>
                        <a:rPr lang="tr-TR" sz="1800" b="1" u="none" strike="noStrike" dirty="0">
                          <a:solidFill>
                            <a:schemeClr val="accent1"/>
                          </a:solidFill>
                          <a:effectLst/>
                        </a:rPr>
                        <a:t>2011-2012</a:t>
                      </a:r>
                      <a:endParaRPr lang="tr-TR" sz="1800" b="1" i="0" u="none" strike="noStrike" dirty="0">
                        <a:solidFill>
                          <a:schemeClr val="accent1"/>
                        </a:solidFill>
                        <a:effectLst/>
                        <a:latin typeface="Century Gothic" panose="020B0502020202020204" pitchFamily="34" charset="0"/>
                      </a:endParaRPr>
                    </a:p>
                  </a:txBody>
                  <a:tcPr marL="9525" marR="9525" marT="9525" marB="0" anchor="b"/>
                </a:tc>
                <a:tc>
                  <a:txBody>
                    <a:bodyPr/>
                    <a:lstStyle/>
                    <a:p>
                      <a:pPr algn="r" rtl="0" fontAlgn="b"/>
                      <a:r>
                        <a:rPr lang="tr-TR" sz="1800" u="none" strike="noStrike">
                          <a:effectLst/>
                        </a:rPr>
                        <a:t>606.527</a:t>
                      </a:r>
                      <a:endParaRPr lang="tr-TR" sz="1800" b="0" i="0" u="none" strike="noStrike">
                        <a:solidFill>
                          <a:srgbClr val="000000"/>
                        </a:solidFill>
                        <a:effectLst/>
                        <a:latin typeface="Century Gothic" panose="020B0502020202020204" pitchFamily="34" charset="0"/>
                      </a:endParaRPr>
                    </a:p>
                  </a:txBody>
                  <a:tcPr marL="9525" marR="9525" marT="9525" marB="0" anchor="b"/>
                </a:tc>
                <a:tc>
                  <a:txBody>
                    <a:bodyPr/>
                    <a:lstStyle/>
                    <a:p>
                      <a:pPr algn="r" rtl="0" fontAlgn="b"/>
                      <a:r>
                        <a:rPr lang="tr-TR" sz="1800" u="none" strike="noStrike">
                          <a:effectLst/>
                        </a:rPr>
                        <a:t>14.279</a:t>
                      </a:r>
                      <a:endParaRPr lang="tr-TR" sz="1800" b="0" i="0" u="none" strike="noStrike">
                        <a:solidFill>
                          <a:srgbClr val="000000"/>
                        </a:solidFill>
                        <a:effectLst/>
                        <a:latin typeface="Century Gothic" panose="020B0502020202020204" pitchFamily="34" charset="0"/>
                      </a:endParaRPr>
                    </a:p>
                  </a:txBody>
                  <a:tcPr marL="9525" marR="9525" marT="9525" marB="0" anchor="b"/>
                </a:tc>
                <a:tc>
                  <a:txBody>
                    <a:bodyPr/>
                    <a:lstStyle/>
                    <a:p>
                      <a:pPr algn="r" rtl="0" fontAlgn="b"/>
                      <a:r>
                        <a:rPr lang="tr-TR" sz="1800" u="none" strike="noStrike">
                          <a:effectLst/>
                        </a:rPr>
                        <a:t>22.687</a:t>
                      </a:r>
                      <a:endParaRPr lang="tr-TR" sz="1800" b="0" i="0" u="none" strike="noStrike">
                        <a:solidFill>
                          <a:srgbClr val="000000"/>
                        </a:solidFill>
                        <a:effectLst/>
                        <a:latin typeface="Century Gothic" panose="020B0502020202020204" pitchFamily="34" charset="0"/>
                      </a:endParaRPr>
                    </a:p>
                  </a:txBody>
                  <a:tcPr marL="9525" marR="9525" marT="9525" marB="0" anchor="b"/>
                </a:tc>
                <a:tc>
                  <a:txBody>
                    <a:bodyPr/>
                    <a:lstStyle/>
                    <a:p>
                      <a:pPr algn="r" rtl="0" fontAlgn="b"/>
                      <a:r>
                        <a:rPr lang="tr-TR" sz="1800" u="none" strike="noStrike">
                          <a:effectLst/>
                        </a:rPr>
                        <a:t>-8.408</a:t>
                      </a:r>
                      <a:endParaRPr lang="tr-TR" sz="1800" b="0" i="0" u="none" strike="noStrike">
                        <a:solidFill>
                          <a:srgbClr val="000000"/>
                        </a:solidFill>
                        <a:effectLst/>
                        <a:latin typeface="Century Gothic" panose="020B0502020202020204" pitchFamily="34" charset="0"/>
                      </a:endParaRPr>
                    </a:p>
                  </a:txBody>
                  <a:tcPr marL="9525" marR="9525" marT="9525" marB="0" anchor="b"/>
                </a:tc>
                <a:tc>
                  <a:txBody>
                    <a:bodyPr/>
                    <a:lstStyle/>
                    <a:p>
                      <a:pPr algn="r" rtl="0" fontAlgn="b"/>
                      <a:r>
                        <a:rPr lang="tr-TR" sz="1800" u="none" strike="noStrike">
                          <a:effectLst/>
                        </a:rPr>
                        <a:t>-13.8</a:t>
                      </a:r>
                      <a:endParaRPr lang="tr-TR" sz="1800" b="0" i="0" u="none" strike="noStrike">
                        <a:solidFill>
                          <a:srgbClr val="000000"/>
                        </a:solidFill>
                        <a:effectLst/>
                        <a:latin typeface="Century Gothic" panose="020B0502020202020204" pitchFamily="34" charset="0"/>
                      </a:endParaRPr>
                    </a:p>
                  </a:txBody>
                  <a:tcPr marL="9525" marR="9525" marT="9525" marB="0" anchor="b"/>
                </a:tc>
              </a:tr>
              <a:tr h="445795">
                <a:tc>
                  <a:txBody>
                    <a:bodyPr/>
                    <a:lstStyle/>
                    <a:p>
                      <a:pPr algn="l" rtl="0" fontAlgn="b"/>
                      <a:r>
                        <a:rPr lang="tr-TR" sz="1800" b="1" u="none" strike="noStrike" dirty="0">
                          <a:solidFill>
                            <a:schemeClr val="accent1"/>
                          </a:solidFill>
                          <a:effectLst/>
                        </a:rPr>
                        <a:t>2012-2013</a:t>
                      </a:r>
                      <a:endParaRPr lang="tr-TR" sz="1800" b="1" i="0" u="none" strike="noStrike" dirty="0">
                        <a:solidFill>
                          <a:schemeClr val="accent1"/>
                        </a:solidFill>
                        <a:effectLst/>
                        <a:latin typeface="Century Gothic" panose="020B0502020202020204" pitchFamily="34" charset="0"/>
                      </a:endParaRPr>
                    </a:p>
                  </a:txBody>
                  <a:tcPr marL="9525" marR="9525" marT="9525" marB="0" anchor="b"/>
                </a:tc>
                <a:tc>
                  <a:txBody>
                    <a:bodyPr/>
                    <a:lstStyle/>
                    <a:p>
                      <a:pPr algn="r" rtl="0" fontAlgn="b"/>
                      <a:r>
                        <a:rPr lang="tr-TR" sz="1800" u="none" strike="noStrike">
                          <a:effectLst/>
                        </a:rPr>
                        <a:t>601.567</a:t>
                      </a:r>
                      <a:endParaRPr lang="tr-TR" sz="1800" b="0" i="0" u="none" strike="noStrike">
                        <a:solidFill>
                          <a:srgbClr val="000000"/>
                        </a:solidFill>
                        <a:effectLst/>
                        <a:latin typeface="Century Gothic" panose="020B0502020202020204" pitchFamily="34" charset="0"/>
                      </a:endParaRPr>
                    </a:p>
                  </a:txBody>
                  <a:tcPr marL="9525" marR="9525" marT="9525" marB="0" anchor="b"/>
                </a:tc>
                <a:tc>
                  <a:txBody>
                    <a:bodyPr/>
                    <a:lstStyle/>
                    <a:p>
                      <a:pPr algn="r" rtl="0" fontAlgn="b"/>
                      <a:r>
                        <a:rPr lang="tr-TR" sz="1800" u="none" strike="noStrike">
                          <a:effectLst/>
                        </a:rPr>
                        <a:t>17.006</a:t>
                      </a:r>
                      <a:endParaRPr lang="tr-TR" sz="1800" b="0" i="0" u="none" strike="noStrike">
                        <a:solidFill>
                          <a:srgbClr val="000000"/>
                        </a:solidFill>
                        <a:effectLst/>
                        <a:latin typeface="Century Gothic" panose="020B0502020202020204" pitchFamily="34" charset="0"/>
                      </a:endParaRPr>
                    </a:p>
                  </a:txBody>
                  <a:tcPr marL="9525" marR="9525" marT="9525" marB="0" anchor="b"/>
                </a:tc>
                <a:tc>
                  <a:txBody>
                    <a:bodyPr/>
                    <a:lstStyle/>
                    <a:p>
                      <a:pPr algn="r" rtl="0" fontAlgn="b"/>
                      <a:r>
                        <a:rPr lang="tr-TR" sz="1800" u="none" strike="noStrike">
                          <a:effectLst/>
                        </a:rPr>
                        <a:t>25.571</a:t>
                      </a:r>
                      <a:endParaRPr lang="tr-TR" sz="1800" b="0" i="0" u="none" strike="noStrike">
                        <a:solidFill>
                          <a:srgbClr val="000000"/>
                        </a:solidFill>
                        <a:effectLst/>
                        <a:latin typeface="Century Gothic" panose="020B0502020202020204" pitchFamily="34" charset="0"/>
                      </a:endParaRPr>
                    </a:p>
                  </a:txBody>
                  <a:tcPr marL="9525" marR="9525" marT="9525" marB="0" anchor="b"/>
                </a:tc>
                <a:tc>
                  <a:txBody>
                    <a:bodyPr/>
                    <a:lstStyle/>
                    <a:p>
                      <a:pPr algn="r" rtl="0" fontAlgn="b"/>
                      <a:r>
                        <a:rPr lang="tr-TR" sz="1800" u="none" strike="noStrike">
                          <a:effectLst/>
                        </a:rPr>
                        <a:t>-8.565</a:t>
                      </a:r>
                      <a:endParaRPr lang="tr-TR" sz="1800" b="0" i="0" u="none" strike="noStrike">
                        <a:solidFill>
                          <a:srgbClr val="000000"/>
                        </a:solidFill>
                        <a:effectLst/>
                        <a:latin typeface="Century Gothic" panose="020B0502020202020204" pitchFamily="34" charset="0"/>
                      </a:endParaRPr>
                    </a:p>
                  </a:txBody>
                  <a:tcPr marL="9525" marR="9525" marT="9525" marB="0" anchor="b"/>
                </a:tc>
                <a:tc>
                  <a:txBody>
                    <a:bodyPr/>
                    <a:lstStyle/>
                    <a:p>
                      <a:pPr algn="r" rtl="0" fontAlgn="b"/>
                      <a:r>
                        <a:rPr lang="tr-TR" sz="1800" u="none" strike="noStrike">
                          <a:effectLst/>
                        </a:rPr>
                        <a:t>-14.4</a:t>
                      </a:r>
                      <a:endParaRPr lang="tr-TR" sz="1800" b="0" i="0" u="none" strike="noStrike">
                        <a:solidFill>
                          <a:srgbClr val="000000"/>
                        </a:solidFill>
                        <a:effectLst/>
                        <a:latin typeface="Century Gothic" panose="020B0502020202020204" pitchFamily="34" charset="0"/>
                      </a:endParaRPr>
                    </a:p>
                  </a:txBody>
                  <a:tcPr marL="9525" marR="9525" marT="9525" marB="0" anchor="b"/>
                </a:tc>
              </a:tr>
              <a:tr h="445795">
                <a:tc>
                  <a:txBody>
                    <a:bodyPr/>
                    <a:lstStyle/>
                    <a:p>
                      <a:pPr algn="l" rtl="0" fontAlgn="b"/>
                      <a:r>
                        <a:rPr lang="tr-TR" sz="1800" b="1" u="none" strike="noStrike" dirty="0">
                          <a:solidFill>
                            <a:schemeClr val="accent1"/>
                          </a:solidFill>
                          <a:effectLst/>
                        </a:rPr>
                        <a:t>2013-2014</a:t>
                      </a:r>
                      <a:endParaRPr lang="tr-TR" sz="1800" b="1" i="0" u="none" strike="noStrike" dirty="0">
                        <a:solidFill>
                          <a:schemeClr val="accent1"/>
                        </a:solidFill>
                        <a:effectLst/>
                        <a:latin typeface="Century Gothic" panose="020B0502020202020204" pitchFamily="34" charset="0"/>
                      </a:endParaRPr>
                    </a:p>
                  </a:txBody>
                  <a:tcPr marL="9525" marR="9525" marT="9525" marB="0" anchor="b"/>
                </a:tc>
                <a:tc>
                  <a:txBody>
                    <a:bodyPr/>
                    <a:lstStyle/>
                    <a:p>
                      <a:pPr algn="r" fontAlgn="b"/>
                      <a:r>
                        <a:rPr lang="tr-TR" sz="1800" u="none" strike="noStrike">
                          <a:effectLst/>
                        </a:rPr>
                        <a:t>598.796</a:t>
                      </a:r>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800" u="none" strike="noStrike">
                          <a:effectLst/>
                        </a:rPr>
                        <a:t>18.115</a:t>
                      </a:r>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800" u="none" strike="noStrike">
                          <a:effectLst/>
                        </a:rPr>
                        <a:t>24.783</a:t>
                      </a:r>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800" u="none" strike="noStrike">
                          <a:effectLst/>
                        </a:rPr>
                        <a:t>-6668</a:t>
                      </a:r>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800" u="none" strike="noStrike" dirty="0">
                          <a:effectLst/>
                        </a:rPr>
                        <a:t>-11,07</a:t>
                      </a:r>
                      <a:endParaRPr lang="tr-TR" sz="18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1156169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p:cNvGraphicFramePr>
            <a:graphicFrameLocks noGrp="1"/>
          </p:cNvGraphicFramePr>
          <p:nvPr>
            <p:ph idx="1"/>
            <p:extLst/>
          </p:nvPr>
        </p:nvGraphicFramePr>
        <p:xfrm>
          <a:off x="270456" y="1378039"/>
          <a:ext cx="11552350" cy="5241701"/>
        </p:xfrm>
        <a:graphic>
          <a:graphicData uri="http://schemas.openxmlformats.org/drawingml/2006/table">
            <a:tbl>
              <a:tblPr firstRow="1" firstCol="1" bandRow="1">
                <a:tableStyleId>{5C22544A-7EE6-4342-B048-85BDC9FD1C3A}</a:tableStyleId>
              </a:tblPr>
              <a:tblGrid>
                <a:gridCol w="2620107"/>
                <a:gridCol w="3021104"/>
                <a:gridCol w="2758963"/>
                <a:gridCol w="3152176"/>
              </a:tblGrid>
              <a:tr h="642446">
                <a:tc gridSpan="2">
                  <a:txBody>
                    <a:bodyPr/>
                    <a:lstStyle/>
                    <a:p>
                      <a:pPr marL="0" marR="0" algn="just">
                        <a:lnSpc>
                          <a:spcPct val="107000"/>
                        </a:lnSpc>
                        <a:spcBef>
                          <a:spcPts val="0"/>
                        </a:spcBef>
                        <a:spcAft>
                          <a:spcPts val="0"/>
                        </a:spcAft>
                      </a:pPr>
                      <a:r>
                        <a:rPr lang="tr-TR" sz="1600" dirty="0">
                          <a:effectLst/>
                        </a:rPr>
                        <a:t>En Çok Göç Alınan 5 İl (2013)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tr-TR"/>
                    </a:p>
                  </a:txBody>
                  <a:tcPr/>
                </a:tc>
                <a:tc gridSpan="2">
                  <a:txBody>
                    <a:bodyPr/>
                    <a:lstStyle/>
                    <a:p>
                      <a:pPr marL="0" marR="0" algn="just">
                        <a:lnSpc>
                          <a:spcPct val="107000"/>
                        </a:lnSpc>
                        <a:spcBef>
                          <a:spcPts val="0"/>
                        </a:spcBef>
                        <a:spcAft>
                          <a:spcPts val="0"/>
                        </a:spcAft>
                      </a:pPr>
                      <a:r>
                        <a:rPr lang="tr-TR" sz="1600">
                          <a:effectLst/>
                        </a:rPr>
                        <a:t>En Çok Göç Verilen 5 İl (2013)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tr-TR"/>
                    </a:p>
                  </a:txBody>
                  <a:tcPr/>
                </a:tc>
              </a:tr>
              <a:tr h="606206">
                <a:tc>
                  <a:txBody>
                    <a:bodyPr/>
                    <a:lstStyle/>
                    <a:p>
                      <a:pPr marL="0" marR="0" algn="ctr">
                        <a:lnSpc>
                          <a:spcPct val="107000"/>
                        </a:lnSpc>
                        <a:spcBef>
                          <a:spcPts val="0"/>
                        </a:spcBef>
                        <a:spcAft>
                          <a:spcPts val="0"/>
                        </a:spcAft>
                      </a:pPr>
                      <a:r>
                        <a:rPr lang="tr-TR" sz="1600">
                          <a:effectLst/>
                        </a:rPr>
                        <a:t>İl</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tr-TR" sz="1600" dirty="0">
                          <a:effectLst/>
                        </a:rPr>
                        <a:t>Göç Eden Kişi Sayısı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tr-TR" sz="1600" dirty="0">
                          <a:effectLst/>
                        </a:rPr>
                        <a:t>İl</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tr-TR" sz="1600">
                          <a:effectLst/>
                        </a:rPr>
                        <a:t>Göç Eden Kişi Sayısı</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20355">
                <a:tc>
                  <a:txBody>
                    <a:bodyPr/>
                    <a:lstStyle/>
                    <a:p>
                      <a:pPr marL="0" marR="0">
                        <a:lnSpc>
                          <a:spcPct val="107000"/>
                        </a:lnSpc>
                        <a:spcBef>
                          <a:spcPts val="0"/>
                        </a:spcBef>
                        <a:spcAft>
                          <a:spcPts val="0"/>
                        </a:spcAft>
                      </a:pPr>
                      <a:r>
                        <a:rPr lang="tr-TR" sz="1600">
                          <a:effectLst/>
                        </a:rPr>
                        <a:t>1-İstanbul</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600">
                          <a:effectLst/>
                        </a:rPr>
                        <a:t>4.341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tr-TR" sz="1600" dirty="0">
                          <a:effectLst/>
                        </a:rPr>
                        <a:t>1-İstanbul</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600">
                          <a:effectLst/>
                        </a:rPr>
                        <a:t>7.089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84113">
                <a:tc>
                  <a:txBody>
                    <a:bodyPr/>
                    <a:lstStyle/>
                    <a:p>
                      <a:pPr marL="0" marR="0">
                        <a:lnSpc>
                          <a:spcPct val="107000"/>
                        </a:lnSpc>
                        <a:spcBef>
                          <a:spcPts val="0"/>
                        </a:spcBef>
                        <a:spcAft>
                          <a:spcPts val="0"/>
                        </a:spcAft>
                      </a:pPr>
                      <a:r>
                        <a:rPr lang="tr-TR" sz="1600">
                          <a:effectLst/>
                        </a:rPr>
                        <a:t>2- Ankara</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600">
                          <a:effectLst/>
                        </a:rPr>
                        <a:t>1.430</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tr-TR" sz="1600" dirty="0">
                          <a:effectLst/>
                        </a:rPr>
                        <a:t>2-Ankara</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600" dirty="0">
                          <a:effectLst/>
                        </a:rPr>
                        <a:t>2.133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20355">
                <a:tc>
                  <a:txBody>
                    <a:bodyPr/>
                    <a:lstStyle/>
                    <a:p>
                      <a:pPr marL="0" marR="0">
                        <a:lnSpc>
                          <a:spcPct val="107000"/>
                        </a:lnSpc>
                        <a:spcBef>
                          <a:spcPts val="0"/>
                        </a:spcBef>
                        <a:spcAft>
                          <a:spcPts val="0"/>
                        </a:spcAft>
                      </a:pPr>
                      <a:r>
                        <a:rPr lang="tr-TR" sz="1600">
                          <a:effectLst/>
                        </a:rPr>
                        <a:t>3-Kocaeli</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600">
                          <a:effectLst/>
                        </a:rPr>
                        <a:t>823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tr-TR" sz="1600">
                          <a:effectLst/>
                        </a:rPr>
                        <a:t>3-Kocaeli</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600" dirty="0">
                          <a:effectLst/>
                        </a:rPr>
                        <a:t>1.526</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84113">
                <a:tc>
                  <a:txBody>
                    <a:bodyPr/>
                    <a:lstStyle/>
                    <a:p>
                      <a:pPr marL="0" marR="0">
                        <a:lnSpc>
                          <a:spcPct val="107000"/>
                        </a:lnSpc>
                        <a:spcBef>
                          <a:spcPts val="0"/>
                        </a:spcBef>
                        <a:spcAft>
                          <a:spcPts val="0"/>
                        </a:spcAft>
                      </a:pPr>
                      <a:r>
                        <a:rPr lang="tr-TR" sz="1600">
                          <a:effectLst/>
                        </a:rPr>
                        <a:t>4- Bartın</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600">
                          <a:effectLst/>
                        </a:rPr>
                        <a:t>673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tr-TR" sz="1600">
                          <a:effectLst/>
                        </a:rPr>
                        <a:t>4-Bursa</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600" dirty="0">
                          <a:effectLst/>
                        </a:rPr>
                        <a:t>1.265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84113">
                <a:tc>
                  <a:txBody>
                    <a:bodyPr/>
                    <a:lstStyle/>
                    <a:p>
                      <a:pPr marL="0" marR="0">
                        <a:lnSpc>
                          <a:spcPct val="107000"/>
                        </a:lnSpc>
                        <a:spcBef>
                          <a:spcPts val="0"/>
                        </a:spcBef>
                        <a:spcAft>
                          <a:spcPts val="0"/>
                        </a:spcAft>
                      </a:pPr>
                      <a:r>
                        <a:rPr lang="tr-TR" sz="1600">
                          <a:effectLst/>
                        </a:rPr>
                        <a:t>5-Karabük</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600">
                          <a:effectLst/>
                        </a:rPr>
                        <a:t>656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tr-TR" sz="1600">
                          <a:effectLst/>
                        </a:rPr>
                        <a:t>5-Karabük</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tr-TR" sz="1600" dirty="0">
                          <a:effectLst/>
                        </a:rPr>
                        <a:t>1.070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3987242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Ion</Template>
  <TotalTime>866</TotalTime>
  <Words>3656</Words>
  <Application>Microsoft Office PowerPoint</Application>
  <PresentationFormat>Geniş ekran</PresentationFormat>
  <Paragraphs>1710</Paragraphs>
  <Slides>54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54</vt:i4>
      </vt:variant>
    </vt:vector>
  </HeadingPairs>
  <TitlesOfParts>
    <vt:vector size="60" baseType="lpstr">
      <vt:lpstr>Arial</vt:lpstr>
      <vt:lpstr>Calibri</vt:lpstr>
      <vt:lpstr>Century Gothic</vt:lpstr>
      <vt:lpstr>Times New Roman</vt:lpstr>
      <vt:lpstr>Wingdings 3</vt:lpstr>
      <vt:lpstr>İyon</vt:lpstr>
      <vt:lpstr>PowerPoint Sunusu</vt:lpstr>
      <vt:lpstr>PowerPoint Sunusu</vt:lpstr>
      <vt:lpstr>PowerPoint Sunusu</vt:lpstr>
      <vt:lpstr>Nüfus Hareketleri</vt:lpstr>
      <vt:lpstr>Nüfus Hareketleri</vt:lpstr>
      <vt:lpstr>Nüfusun Yaş Dağılımı</vt:lpstr>
      <vt:lpstr>PowerPoint Sunusu</vt:lpstr>
      <vt:lpstr>PowerPoint Sunusu</vt:lpstr>
      <vt:lpstr>PowerPoint Sunusu</vt:lpstr>
      <vt:lpstr>PowerPoint Sunusu</vt:lpstr>
      <vt:lpstr>PowerPoint Sunusu</vt:lpstr>
      <vt:lpstr>PowerPoint Sunusu</vt:lpstr>
      <vt:lpstr>Yatırım Teşvikleri</vt:lpstr>
      <vt:lpstr>PowerPoint Sunusu</vt:lpstr>
      <vt:lpstr>PowerPoint Sunusu</vt:lpstr>
      <vt:lpstr>PowerPoint Sunusu</vt:lpstr>
      <vt:lpstr>PowerPoint Sunusu</vt:lpstr>
      <vt:lpstr>PowerPoint Sunusu</vt:lpstr>
      <vt:lpstr>PowerPoint Sunusu</vt:lpstr>
      <vt:lpstr>PowerPoint Sunusu</vt:lpstr>
      <vt:lpstr>PowerPoint Sunusu</vt:lpstr>
      <vt:lpstr>Demografik Yapı</vt:lpstr>
      <vt:lpstr>PowerPoint Sunusu</vt:lpstr>
      <vt:lpstr>PowerPoint Sunusu</vt:lpstr>
      <vt:lpstr>PowerPoint Sunusu</vt:lpstr>
      <vt:lpstr>PowerPoint Sunusu</vt:lpstr>
      <vt:lpstr>SGK kayıtlarına Göre İstihdam</vt:lpstr>
      <vt:lpstr>PowerPoint Sunusu</vt:lpstr>
      <vt:lpstr>PowerPoint Sunusu</vt:lpstr>
      <vt:lpstr>PowerPoint Sunusu</vt:lpstr>
      <vt:lpstr>PowerPoint Sunusu</vt:lpstr>
      <vt:lpstr>PowerPoint Sunusu</vt:lpstr>
      <vt:lpstr>PowerPoint Sunusu</vt:lpstr>
      <vt:lpstr>PowerPoint Sunusu</vt:lpstr>
      <vt:lpstr>PowerPoint Sunusu</vt:lpstr>
      <vt:lpstr>SANAYİNİN ÖNÜNDEKİ ENGELLER VE ÇÖZÜM ÖNERİLERİ </vt:lpstr>
      <vt:lpstr>PowerPoint Sunusu</vt:lpstr>
      <vt:lpstr>PowerPoint Sunusu</vt:lpstr>
      <vt:lpstr>PowerPoint Sunusu</vt:lpstr>
      <vt:lpstr>PowerPoint Sunusu</vt:lpstr>
      <vt:lpstr>PowerPoint Sunusu</vt:lpstr>
      <vt:lpstr>Turizm Yatırım ve İşletme Belgeli Tesis-Oda ve Yatak Kapasiteleri (2010-2014) </vt:lpstr>
      <vt:lpstr>Belediye Belgeli Tesis-Oda-Yatak Sayıları (2014) </vt:lpstr>
      <vt:lpstr>Tesislere Geliş, Geceleme, Ortalama Kalış Süresi ve Doluluk Oranları </vt:lpstr>
      <vt:lpstr>PowerPoint Sunusu</vt:lpstr>
      <vt:lpstr>Sektörlerin Toplam Talebi </vt:lpstr>
      <vt:lpstr>Sektörlerin İstihdam Payları </vt:lpstr>
      <vt:lpstr>PowerPoint Sunusu</vt:lpstr>
      <vt:lpstr>PowerPoint Sunusu</vt:lpstr>
      <vt:lpstr>Turizmin Teşvik Açısından Durumu</vt:lpstr>
      <vt:lpstr>BAKKA 2011 Yılı Turizm Sektör Çalıştayı Sonuç Raporu</vt:lpstr>
      <vt:lpstr>Çözüm Önerileri</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beu</dc:creator>
  <cp:lastModifiedBy>Murat AKAR</cp:lastModifiedBy>
  <cp:revision>78</cp:revision>
  <dcterms:created xsi:type="dcterms:W3CDTF">2015-03-04T23:51:21Z</dcterms:created>
  <dcterms:modified xsi:type="dcterms:W3CDTF">2017-04-11T11:27:35Z</dcterms:modified>
</cp:coreProperties>
</file>